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</p:sldMasterIdLst>
  <p:notesMasterIdLst>
    <p:notesMasterId r:id="rId109"/>
  </p:notesMasterIdLst>
  <p:sldIdLst>
    <p:sldId id="256" r:id="rId2"/>
    <p:sldId id="424" r:id="rId3"/>
    <p:sldId id="425" r:id="rId4"/>
    <p:sldId id="490" r:id="rId5"/>
    <p:sldId id="491" r:id="rId6"/>
    <p:sldId id="492" r:id="rId7"/>
    <p:sldId id="493" r:id="rId8"/>
    <p:sldId id="494" r:id="rId9"/>
    <p:sldId id="495" r:id="rId10"/>
    <p:sldId id="499" r:id="rId11"/>
    <p:sldId id="427" r:id="rId12"/>
    <p:sldId id="428" r:id="rId13"/>
    <p:sldId id="429" r:id="rId14"/>
    <p:sldId id="537" r:id="rId15"/>
    <p:sldId id="538" r:id="rId16"/>
    <p:sldId id="539" r:id="rId17"/>
    <p:sldId id="540" r:id="rId18"/>
    <p:sldId id="541" r:id="rId19"/>
    <p:sldId id="544" r:id="rId20"/>
    <p:sldId id="542" r:id="rId21"/>
    <p:sldId id="543" r:id="rId22"/>
    <p:sldId id="431" r:id="rId23"/>
    <p:sldId id="432" r:id="rId24"/>
    <p:sldId id="433" r:id="rId25"/>
    <p:sldId id="434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423" r:id="rId34"/>
    <p:sldId id="366" r:id="rId35"/>
    <p:sldId id="520" r:id="rId36"/>
    <p:sldId id="521" r:id="rId37"/>
    <p:sldId id="526" r:id="rId38"/>
    <p:sldId id="527" r:id="rId39"/>
    <p:sldId id="367" r:id="rId40"/>
    <p:sldId id="368" r:id="rId41"/>
    <p:sldId id="369" r:id="rId42"/>
    <p:sldId id="370" r:id="rId43"/>
    <p:sldId id="435" r:id="rId44"/>
    <p:sldId id="436" r:id="rId45"/>
    <p:sldId id="437" r:id="rId46"/>
    <p:sldId id="371" r:id="rId47"/>
    <p:sldId id="438" r:id="rId48"/>
    <p:sldId id="372" r:id="rId49"/>
    <p:sldId id="439" r:id="rId50"/>
    <p:sldId id="373" r:id="rId51"/>
    <p:sldId id="374" r:id="rId52"/>
    <p:sldId id="375" r:id="rId53"/>
    <p:sldId id="546" r:id="rId54"/>
    <p:sldId id="376" r:id="rId55"/>
    <p:sldId id="377" r:id="rId56"/>
    <p:sldId id="378" r:id="rId57"/>
    <p:sldId id="440" r:id="rId58"/>
    <p:sldId id="379" r:id="rId59"/>
    <p:sldId id="381" r:id="rId60"/>
    <p:sldId id="382" r:id="rId61"/>
    <p:sldId id="383" r:id="rId62"/>
    <p:sldId id="528" r:id="rId63"/>
    <p:sldId id="441" r:id="rId64"/>
    <p:sldId id="386" r:id="rId65"/>
    <p:sldId id="474" r:id="rId66"/>
    <p:sldId id="442" r:id="rId67"/>
    <p:sldId id="446" r:id="rId68"/>
    <p:sldId id="447" r:id="rId69"/>
    <p:sldId id="448" r:id="rId70"/>
    <p:sldId id="449" r:id="rId71"/>
    <p:sldId id="450" r:id="rId72"/>
    <p:sldId id="451" r:id="rId73"/>
    <p:sldId id="475" r:id="rId74"/>
    <p:sldId id="515" r:id="rId75"/>
    <p:sldId id="516" r:id="rId76"/>
    <p:sldId id="452" r:id="rId77"/>
    <p:sldId id="517" r:id="rId78"/>
    <p:sldId id="453" r:id="rId79"/>
    <p:sldId id="455" r:id="rId80"/>
    <p:sldId id="456" r:id="rId81"/>
    <p:sldId id="457" r:id="rId82"/>
    <p:sldId id="458" r:id="rId83"/>
    <p:sldId id="459" r:id="rId84"/>
    <p:sldId id="534" r:id="rId85"/>
    <p:sldId id="535" r:id="rId86"/>
    <p:sldId id="469" r:id="rId87"/>
    <p:sldId id="545" r:id="rId88"/>
    <p:sldId id="529" r:id="rId89"/>
    <p:sldId id="530" r:id="rId90"/>
    <p:sldId id="531" r:id="rId91"/>
    <p:sldId id="532" r:id="rId92"/>
    <p:sldId id="533" r:id="rId93"/>
    <p:sldId id="465" r:id="rId94"/>
    <p:sldId id="466" r:id="rId95"/>
    <p:sldId id="467" r:id="rId96"/>
    <p:sldId id="473" r:id="rId97"/>
    <p:sldId id="468" r:id="rId98"/>
    <p:sldId id="470" r:id="rId99"/>
    <p:sldId id="476" r:id="rId100"/>
    <p:sldId id="547" r:id="rId101"/>
    <p:sldId id="483" r:id="rId102"/>
    <p:sldId id="548" r:id="rId103"/>
    <p:sldId id="484" r:id="rId104"/>
    <p:sldId id="485" r:id="rId105"/>
    <p:sldId id="486" r:id="rId106"/>
    <p:sldId id="487" r:id="rId107"/>
    <p:sldId id="380" r:id="rId10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66"/>
    <a:srgbClr val="7CA1CE"/>
    <a:srgbClr val="FFFFCC"/>
    <a:srgbClr val="CCFF99"/>
    <a:srgbClr val="CCFFFF"/>
    <a:srgbClr val="0066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9" autoAdjust="0"/>
    <p:restoredTop sz="94606" autoAdjust="0"/>
  </p:normalViewPr>
  <p:slideViewPr>
    <p:cSldViewPr>
      <p:cViewPr varScale="1">
        <p:scale>
          <a:sx n="147" d="100"/>
          <a:sy n="147" d="100"/>
        </p:scale>
        <p:origin x="-16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817581EA-D1B7-4587-84B3-D688CEE536DD}" type="datetimeFigureOut">
              <a:rPr lang="en-US"/>
              <a:pPr>
                <a:defRPr/>
              </a:pPr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E9FBE2D0-8864-49EF-93DB-C137F95D7F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105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CB0C619-FD0D-4E6F-BCF0-601551CE53F9}" type="slidenum">
              <a:rPr lang="en-US" smtClean="0">
                <a:latin typeface="Calibri" pitchFamily="34" charset="0"/>
              </a:rPr>
              <a:pPr eaLnBrk="1" hangingPunct="1"/>
              <a:t>2</a:t>
            </a:fld>
            <a:endParaRPr 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6C98096-0BF9-4EF7-A893-8CE5A0E4EDE5}" type="slidenum">
              <a:rPr lang="en-US" smtClean="0">
                <a:latin typeface="Calibri" pitchFamily="34" charset="0"/>
              </a:rPr>
              <a:pPr eaLnBrk="1" hangingPunct="1"/>
              <a:t>3</a:t>
            </a:fld>
            <a:endParaRPr 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17550"/>
            <a:ext cx="4518025" cy="338931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17550"/>
            <a:ext cx="4518025" cy="338931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17550"/>
            <a:ext cx="4518025" cy="338931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E533D0-09C8-47FD-B18E-F7B8FAA67C22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Tractography us tract finding algorithm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7771F-0188-40FB-9571-23D167F8E4F7}" type="datetime1">
              <a:rPr lang="en-US"/>
              <a:pPr>
                <a:defRPr/>
              </a:pPr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 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fld id="{619A2846-7082-4299-A3A2-E4AAC2FA8A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4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5B9D3-D9A7-42BC-A196-4FB7928FE820}" type="datetime1">
              <a:rPr lang="en-US"/>
              <a:pPr>
                <a:defRPr/>
              </a:pPr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dirty="0"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NA-MIC </a:t>
            </a:r>
            <a:r>
              <a:rPr lang="en-US" smtClean="0"/>
              <a:t>ARR 2012-2015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4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676400"/>
            <a:ext cx="7924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D6EFC-1010-47D4-98FE-C1DD8A17CF08}" type="datetime1">
              <a:rPr lang="en-US"/>
              <a:pPr>
                <a:defRPr/>
              </a:pPr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dirty="0"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NA-MIC </a:t>
            </a:r>
            <a:r>
              <a:rPr lang="en-US" smtClean="0"/>
              <a:t>ARR 2012-2015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76400"/>
            <a:ext cx="3543300" cy="4267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676400"/>
            <a:ext cx="3543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5EFB2-09E7-4474-8228-4CFCAC055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32432"/>
      </p:ext>
    </p:extLst>
  </p:cSld>
  <p:clrMapOvr>
    <a:masterClrMapping/>
  </p:clrMapOvr>
  <p:transition xmlns:p14="http://schemas.microsoft.com/office/powerpoint/2010/main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676400"/>
            <a:ext cx="3543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4900" y="1676400"/>
            <a:ext cx="3543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A93B0-9DDA-4A58-8D4B-E046F00183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3173"/>
      </p:ext>
    </p:extLst>
  </p:cSld>
  <p:clrMapOvr>
    <a:masterClrMapping/>
  </p:clrMapOvr>
  <p:transition xmlns:p14="http://schemas.microsoft.com/office/powerpoint/2010/main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CD45413B-A515-46A6-8852-D1FF50667130}" type="datetime1">
              <a:rPr lang="en-US"/>
              <a:pPr>
                <a:defRPr/>
              </a:pPr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 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NA-MIC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5" r:id="rId4"/>
    <p:sldLayoutId id="2147483907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4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6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0.wmf"/><Relationship Id="rId7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1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1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1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1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n-ea"/>
                <a:cs typeface="+mn-cs"/>
              </a:rPr>
              <a:t>Sonia </a:t>
            </a:r>
            <a:r>
              <a:rPr lang="en-US" sz="2800" dirty="0" err="1" smtClean="0">
                <a:ea typeface="+mn-ea"/>
                <a:cs typeface="+mn-cs"/>
              </a:rPr>
              <a:t>Pujol</a:t>
            </a:r>
            <a:r>
              <a:rPr lang="en-US" sz="2800" dirty="0" smtClean="0">
                <a:ea typeface="+mn-ea"/>
                <a:cs typeface="+mn-cs"/>
              </a:rPr>
              <a:t>, Ph.D.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1600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n-ea"/>
                <a:cs typeface="+mn-cs"/>
              </a:rPr>
              <a:t>Surgical Planning Laboratory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n-ea"/>
                <a:cs typeface="+mn-cs"/>
              </a:rPr>
              <a:t>Harvard University</a:t>
            </a:r>
          </a:p>
        </p:txBody>
      </p:sp>
      <p:pic>
        <p:nvPicPr>
          <p:cNvPr id="51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52413"/>
            <a:ext cx="7270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52413"/>
            <a:ext cx="677862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0"/>
            <a:ext cx="2204113" cy="1295400"/>
          </a:xfrm>
          <a:prstGeom prst="rect">
            <a:avLst/>
          </a:prstGeom>
        </p:spPr>
      </p:pic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52400"/>
            <a:ext cx="1371600" cy="704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Tractography 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036865" y="5588034"/>
            <a:ext cx="7214641" cy="10668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smtClean="0"/>
              <a:t>DTI tractography provides 3D reconstruction of the trajectory of white matter pathways</a:t>
            </a:r>
          </a:p>
          <a:p>
            <a:pPr>
              <a:lnSpc>
                <a:spcPct val="90000"/>
              </a:lnSpc>
            </a:pPr>
            <a:endParaRPr lang="en-US" sz="2400" smtClean="0">
              <a:sym typeface="Wingdings" pitchFamily="2" charset="2"/>
            </a:endParaRPr>
          </a:p>
        </p:txBody>
      </p:sp>
      <p:sp>
        <p:nvSpPr>
          <p:cNvPr id="30725" name="Freeform 52"/>
          <p:cNvSpPr>
            <a:spLocks/>
          </p:cNvSpPr>
          <p:nvPr/>
        </p:nvSpPr>
        <p:spPr bwMode="auto">
          <a:xfrm rot="-624243">
            <a:off x="165100" y="2308225"/>
            <a:ext cx="4376738" cy="1985963"/>
          </a:xfrm>
          <a:custGeom>
            <a:avLst/>
            <a:gdLst>
              <a:gd name="T0" fmla="*/ 0 w 4176"/>
              <a:gd name="T1" fmla="*/ 2147483647 h 1920"/>
              <a:gd name="T2" fmla="*/ 2147483647 w 4176"/>
              <a:gd name="T3" fmla="*/ 2147483647 h 1920"/>
              <a:gd name="T4" fmla="*/ 2147483647 w 4176"/>
              <a:gd name="T5" fmla="*/ 2147483647 h 1920"/>
              <a:gd name="T6" fmla="*/ 2147483647 w 4176"/>
              <a:gd name="T7" fmla="*/ 2147483647 h 1920"/>
              <a:gd name="T8" fmla="*/ 2147483647 w 4176"/>
              <a:gd name="T9" fmla="*/ 2147483647 h 1920"/>
              <a:gd name="T10" fmla="*/ 2147483647 w 4176"/>
              <a:gd name="T11" fmla="*/ 2147483647 h 1920"/>
              <a:gd name="T12" fmla="*/ 2147483647 w 4176"/>
              <a:gd name="T13" fmla="*/ 0 h 19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76"/>
              <a:gd name="T22" fmla="*/ 0 h 1920"/>
              <a:gd name="T23" fmla="*/ 4176 w 4176"/>
              <a:gd name="T24" fmla="*/ 1920 h 19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76" h="1920">
                <a:moveTo>
                  <a:pt x="0" y="1920"/>
                </a:moveTo>
                <a:cubicBezTo>
                  <a:pt x="56" y="1776"/>
                  <a:pt x="112" y="1632"/>
                  <a:pt x="336" y="1536"/>
                </a:cubicBezTo>
                <a:cubicBezTo>
                  <a:pt x="560" y="1440"/>
                  <a:pt x="1008" y="1456"/>
                  <a:pt x="1344" y="1344"/>
                </a:cubicBezTo>
                <a:cubicBezTo>
                  <a:pt x="1680" y="1232"/>
                  <a:pt x="2000" y="976"/>
                  <a:pt x="2352" y="864"/>
                </a:cubicBezTo>
                <a:cubicBezTo>
                  <a:pt x="2704" y="752"/>
                  <a:pt x="3176" y="760"/>
                  <a:pt x="3456" y="672"/>
                </a:cubicBezTo>
                <a:cubicBezTo>
                  <a:pt x="3736" y="584"/>
                  <a:pt x="3912" y="448"/>
                  <a:pt x="4032" y="336"/>
                </a:cubicBezTo>
                <a:cubicBezTo>
                  <a:pt x="4152" y="224"/>
                  <a:pt x="4164" y="112"/>
                  <a:pt x="4176" y="0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726" name="Group 53"/>
          <p:cNvGrpSpPr>
            <a:grpSpLocks/>
          </p:cNvGrpSpPr>
          <p:nvPr/>
        </p:nvGrpSpPr>
        <p:grpSpPr bwMode="auto">
          <a:xfrm rot="-1373302">
            <a:off x="242888" y="3863975"/>
            <a:ext cx="1290637" cy="403225"/>
            <a:chOff x="375" y="3121"/>
            <a:chExt cx="1488" cy="481"/>
          </a:xfrm>
          <a:solidFill>
            <a:srgbClr val="0000FF"/>
          </a:solidFill>
        </p:grpSpPr>
        <p:sp>
          <p:nvSpPr>
            <p:cNvPr id="30740" name="Oval 54"/>
            <p:cNvSpPr>
              <a:spLocks noChangeArrowheads="1"/>
            </p:cNvSpPr>
            <p:nvPr/>
          </p:nvSpPr>
          <p:spPr bwMode="auto">
            <a:xfrm rot="-260295">
              <a:off x="375" y="3121"/>
              <a:ext cx="1488" cy="48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1" name="Oval 55"/>
            <p:cNvSpPr>
              <a:spLocks noChangeArrowheads="1"/>
            </p:cNvSpPr>
            <p:nvPr/>
          </p:nvSpPr>
          <p:spPr bwMode="auto">
            <a:xfrm rot="-5660295">
              <a:off x="867" y="3246"/>
              <a:ext cx="480" cy="2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2" name="Line 56"/>
            <p:cNvSpPr>
              <a:spLocks noChangeShapeType="1"/>
            </p:cNvSpPr>
            <p:nvPr/>
          </p:nvSpPr>
          <p:spPr bwMode="auto">
            <a:xfrm rot="-260295">
              <a:off x="375" y="3361"/>
              <a:ext cx="14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3" name="Line 57"/>
            <p:cNvSpPr>
              <a:spLocks noChangeShapeType="1"/>
            </p:cNvSpPr>
            <p:nvPr/>
          </p:nvSpPr>
          <p:spPr bwMode="auto">
            <a:xfrm rot="21339705" flipV="1">
              <a:off x="1102" y="3122"/>
              <a:ext cx="0" cy="48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4" name="Line 58"/>
            <p:cNvSpPr>
              <a:spLocks noChangeShapeType="1"/>
            </p:cNvSpPr>
            <p:nvPr/>
          </p:nvSpPr>
          <p:spPr bwMode="auto">
            <a:xfrm rot="21339705" flipH="1">
              <a:off x="1003" y="3259"/>
              <a:ext cx="199" cy="20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27" name="Group 59"/>
          <p:cNvGrpSpPr>
            <a:grpSpLocks/>
          </p:cNvGrpSpPr>
          <p:nvPr/>
        </p:nvGrpSpPr>
        <p:grpSpPr bwMode="auto">
          <a:xfrm rot="-2070291">
            <a:off x="1670050" y="3151188"/>
            <a:ext cx="1316038" cy="388937"/>
            <a:chOff x="375" y="3121"/>
            <a:chExt cx="1488" cy="481"/>
          </a:xfrm>
          <a:solidFill>
            <a:srgbClr val="0000FF"/>
          </a:solidFill>
        </p:grpSpPr>
        <p:sp>
          <p:nvSpPr>
            <p:cNvPr id="30735" name="Oval 60"/>
            <p:cNvSpPr>
              <a:spLocks noChangeArrowheads="1"/>
            </p:cNvSpPr>
            <p:nvPr/>
          </p:nvSpPr>
          <p:spPr bwMode="auto">
            <a:xfrm rot="-260295">
              <a:off x="375" y="3121"/>
              <a:ext cx="1488" cy="48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6" name="Oval 61"/>
            <p:cNvSpPr>
              <a:spLocks noChangeArrowheads="1"/>
            </p:cNvSpPr>
            <p:nvPr/>
          </p:nvSpPr>
          <p:spPr bwMode="auto">
            <a:xfrm rot="-5660295">
              <a:off x="867" y="3246"/>
              <a:ext cx="480" cy="2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7" name="Line 62"/>
            <p:cNvSpPr>
              <a:spLocks noChangeShapeType="1"/>
            </p:cNvSpPr>
            <p:nvPr/>
          </p:nvSpPr>
          <p:spPr bwMode="auto">
            <a:xfrm rot="-260295">
              <a:off x="375" y="3361"/>
              <a:ext cx="14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Line 63"/>
            <p:cNvSpPr>
              <a:spLocks noChangeShapeType="1"/>
            </p:cNvSpPr>
            <p:nvPr/>
          </p:nvSpPr>
          <p:spPr bwMode="auto">
            <a:xfrm rot="21339705" flipV="1">
              <a:off x="1102" y="3122"/>
              <a:ext cx="0" cy="48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9" name="Line 64"/>
            <p:cNvSpPr>
              <a:spLocks noChangeShapeType="1"/>
            </p:cNvSpPr>
            <p:nvPr/>
          </p:nvSpPr>
          <p:spPr bwMode="auto">
            <a:xfrm rot="21339705" flipH="1">
              <a:off x="1003" y="3259"/>
              <a:ext cx="199" cy="20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28" name="Group 65"/>
          <p:cNvGrpSpPr>
            <a:grpSpLocks/>
          </p:cNvGrpSpPr>
          <p:nvPr/>
        </p:nvGrpSpPr>
        <p:grpSpPr bwMode="auto">
          <a:xfrm rot="-2438718">
            <a:off x="3265488" y="2363788"/>
            <a:ext cx="1335087" cy="406400"/>
            <a:chOff x="375" y="3121"/>
            <a:chExt cx="1488" cy="481"/>
          </a:xfrm>
          <a:solidFill>
            <a:srgbClr val="0000FF"/>
          </a:solidFill>
        </p:grpSpPr>
        <p:sp>
          <p:nvSpPr>
            <p:cNvPr id="30730" name="Oval 66"/>
            <p:cNvSpPr>
              <a:spLocks noChangeArrowheads="1"/>
            </p:cNvSpPr>
            <p:nvPr/>
          </p:nvSpPr>
          <p:spPr bwMode="auto">
            <a:xfrm rot="-260295">
              <a:off x="375" y="3121"/>
              <a:ext cx="1488" cy="48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1" name="Oval 67"/>
            <p:cNvSpPr>
              <a:spLocks noChangeArrowheads="1"/>
            </p:cNvSpPr>
            <p:nvPr/>
          </p:nvSpPr>
          <p:spPr bwMode="auto">
            <a:xfrm rot="-5660295">
              <a:off x="867" y="3246"/>
              <a:ext cx="480" cy="2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2" name="Line 68"/>
            <p:cNvSpPr>
              <a:spLocks noChangeShapeType="1"/>
            </p:cNvSpPr>
            <p:nvPr/>
          </p:nvSpPr>
          <p:spPr bwMode="auto">
            <a:xfrm rot="-260295">
              <a:off x="375" y="3361"/>
              <a:ext cx="14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Line 69"/>
            <p:cNvSpPr>
              <a:spLocks noChangeShapeType="1"/>
            </p:cNvSpPr>
            <p:nvPr/>
          </p:nvSpPr>
          <p:spPr bwMode="auto">
            <a:xfrm rot="21339705" flipV="1">
              <a:off x="1102" y="3122"/>
              <a:ext cx="0" cy="48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Line 70"/>
            <p:cNvSpPr>
              <a:spLocks noChangeShapeType="1"/>
            </p:cNvSpPr>
            <p:nvPr/>
          </p:nvSpPr>
          <p:spPr bwMode="auto">
            <a:xfrm rot="21339705" flipH="1">
              <a:off x="1003" y="3259"/>
              <a:ext cx="199" cy="20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9" name="Image 28" descr="Screen Shot 2013-09-08 at 2.32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10" y="1618465"/>
            <a:ext cx="3726690" cy="36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 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on-the-fly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4114800" y="1371600"/>
            <a:ext cx="40386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Select the module </a:t>
            </a:r>
            <a:r>
              <a:rPr lang="en-US" sz="2000" b="1" dirty="0"/>
              <a:t>Markups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971800" y="1571655"/>
            <a:ext cx="1143000" cy="101914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44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 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on-the-fly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1295400" y="4495800"/>
            <a:ext cx="3265805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/>
              <a:t>Click on the arrow icon to create a new </a:t>
            </a:r>
            <a:r>
              <a:rPr lang="en-US" sz="2000" dirty="0" err="1"/>
              <a:t>fiducial</a:t>
            </a:r>
            <a:r>
              <a:rPr lang="en-US" sz="2000" dirty="0"/>
              <a:t>, and position it in the 3D viewer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72000" y="3657600"/>
            <a:ext cx="2133600" cy="1295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21"/>
          <p:cNvSpPr txBox="1">
            <a:spLocks noChangeArrowheads="1"/>
          </p:cNvSpPr>
          <p:nvPr/>
        </p:nvSpPr>
        <p:spPr bwMode="auto">
          <a:xfrm>
            <a:off x="1905000" y="1752600"/>
            <a:ext cx="4038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Select the </a:t>
            </a:r>
            <a:r>
              <a:rPr lang="en-US" sz="2000" dirty="0" smtClean="0"/>
              <a:t>List </a:t>
            </a:r>
            <a:r>
              <a:rPr lang="en-US" altLang="en-US" sz="2000" dirty="0"/>
              <a:t>‘</a:t>
            </a:r>
            <a:r>
              <a:rPr lang="en-US" sz="2000" dirty="0"/>
              <a:t>Create n</a:t>
            </a:r>
            <a:r>
              <a:rPr lang="en-US" sz="2000" dirty="0" smtClean="0"/>
              <a:t>ew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MarkupsFiducial</a:t>
            </a:r>
            <a:r>
              <a:rPr lang="en-US" altLang="en-US" sz="2000" dirty="0" smtClean="0"/>
              <a:t>’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870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385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 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on-the-fly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2590800" y="1828800"/>
            <a:ext cx="633476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 </a:t>
            </a:r>
            <a:r>
              <a:rPr lang="en-US" sz="2000" dirty="0"/>
              <a:t>and then select </a:t>
            </a:r>
            <a:r>
              <a:rPr lang="en-US" sz="2000" b="1" dirty="0"/>
              <a:t>Diffusion</a:t>
            </a:r>
            <a:r>
              <a:rPr lang="en-US" sz="2000" dirty="0"/>
              <a:t> -&gt; </a:t>
            </a:r>
            <a:r>
              <a:rPr lang="en-US" sz="2000" b="1" dirty="0"/>
              <a:t>Tractography</a:t>
            </a:r>
            <a:r>
              <a:rPr lang="en-US" sz="2000" dirty="0"/>
              <a:t>-&gt;</a:t>
            </a:r>
            <a:r>
              <a:rPr lang="en-US" sz="2000" b="1" dirty="0"/>
              <a:t>Tractography Seeding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2667000" y="4724400"/>
            <a:ext cx="6248400" cy="181588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Set </a:t>
            </a:r>
            <a:r>
              <a:rPr lang="en-US" sz="2000" dirty="0" smtClean="0"/>
              <a:t>the Input </a:t>
            </a:r>
            <a:r>
              <a:rPr lang="en-US" sz="2000" dirty="0"/>
              <a:t>DTI volume 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b="1" dirty="0"/>
              <a:t>’</a:t>
            </a:r>
            <a:endParaRPr lang="en-US" sz="2000" b="1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Set the </a:t>
            </a:r>
            <a:r>
              <a:rPr lang="en-US" sz="2000" dirty="0" smtClean="0"/>
              <a:t>Input </a:t>
            </a:r>
            <a:r>
              <a:rPr lang="en-US" sz="2000" b="1" dirty="0" err="1" smtClean="0"/>
              <a:t>Fiducials</a:t>
            </a:r>
            <a:r>
              <a:rPr lang="en-US" sz="2000" b="1" dirty="0" smtClean="0"/>
              <a:t>, Model or Label Map</a:t>
            </a:r>
            <a:r>
              <a:rPr lang="en-US" sz="2000" dirty="0" smtClean="0"/>
              <a:t> to</a:t>
            </a:r>
            <a:r>
              <a:rPr lang="en-US" sz="2000" b="1" dirty="0" smtClean="0"/>
              <a:t> </a:t>
            </a:r>
            <a:r>
              <a:rPr lang="en-US" altLang="en-US" sz="2000" dirty="0" smtClean="0"/>
              <a:t>‘</a:t>
            </a:r>
            <a:r>
              <a:rPr lang="en-US" altLang="en-US" sz="2000" b="1" dirty="0" smtClean="0"/>
              <a:t>F</a:t>
            </a:r>
            <a:r>
              <a:rPr lang="en-US" altLang="zh-CN" sz="2000" b="1" dirty="0" smtClean="0"/>
              <a:t>_1</a:t>
            </a:r>
            <a:r>
              <a:rPr lang="en-US" altLang="en-US" sz="2000" dirty="0" smtClean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Select the Output Fiber Bundle </a:t>
            </a:r>
            <a:r>
              <a:rPr lang="en-US" altLang="en-US" sz="2000" dirty="0"/>
              <a:t>‘</a:t>
            </a:r>
            <a:r>
              <a:rPr lang="en-US" sz="2000" dirty="0"/>
              <a:t>Create New Fiber </a:t>
            </a:r>
            <a:r>
              <a:rPr lang="en-US" sz="2000" dirty="0" smtClean="0"/>
              <a:t>Bundle as 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 smtClean="0"/>
              <a:t>‘</a:t>
            </a:r>
            <a:r>
              <a:rPr lang="en-US" sz="2000" b="1" dirty="0" err="1"/>
              <a:t>TractOnTheFly</a:t>
            </a:r>
            <a:r>
              <a:rPr lang="en-US" alt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en-US" sz="2000" dirty="0" smtClean="0"/>
              <a:t>Check </a:t>
            </a:r>
            <a:r>
              <a:rPr lang="en-US" altLang="en-US" sz="2000" b="1" dirty="0" smtClean="0"/>
              <a:t>Update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(check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for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interactive)</a:t>
            </a:r>
            <a:endParaRPr lang="en-US" altLang="en-US" sz="2000" b="1" dirty="0"/>
          </a:p>
        </p:txBody>
      </p:sp>
      <p:sp>
        <p:nvSpPr>
          <p:cNvPr id="12" name="Rounded Rectangle 11"/>
          <p:cNvSpPr/>
          <p:nvPr/>
        </p:nvSpPr>
        <p:spPr>
          <a:xfrm flipV="1">
            <a:off x="0" y="2743200"/>
            <a:ext cx="3200400" cy="914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 flipV="1">
            <a:off x="1143000" y="1295400"/>
            <a:ext cx="2133600" cy="533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447800" y="4419600"/>
            <a:ext cx="4572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45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 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on-the-fly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76200" y="4267200"/>
            <a:ext cx="2966719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Move the </a:t>
            </a:r>
            <a:r>
              <a:rPr lang="en-US" sz="2000" dirty="0" err="1"/>
              <a:t>fiducial</a:t>
            </a:r>
            <a:r>
              <a:rPr lang="en-US" sz="2000" dirty="0"/>
              <a:t> </a:t>
            </a:r>
            <a:r>
              <a:rPr lang="en-US" sz="2000" dirty="0" smtClean="0"/>
              <a:t>F</a:t>
            </a:r>
            <a:r>
              <a:rPr lang="en-US" altLang="zh-CN" sz="2000" dirty="0" smtClean="0"/>
              <a:t>_1-1</a:t>
            </a:r>
            <a:r>
              <a:rPr lang="en-US" sz="2000" dirty="0" smtClean="0"/>
              <a:t> </a:t>
            </a:r>
            <a:r>
              <a:rPr lang="en-US" sz="2000" dirty="0"/>
              <a:t>in the 3D viewer to explore the </a:t>
            </a:r>
            <a:r>
              <a:rPr lang="en-US" sz="2000" dirty="0" err="1"/>
              <a:t>dti</a:t>
            </a:r>
            <a:r>
              <a:rPr lang="en-US" sz="2000" dirty="0"/>
              <a:t> </a:t>
            </a:r>
            <a:r>
              <a:rPr lang="en-US" sz="2000" dirty="0" smtClean="0"/>
              <a:t>dataset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25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on-the-fly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3429000" y="4419600"/>
            <a:ext cx="4114800" cy="1323439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Fiducial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Seeding functionality allows you to do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tractography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2000" dirty="0">
                <a:latin typeface="Arial" pitchFamily="34" charset="0"/>
                <a:cs typeface="Arial" pitchFamily="34" charset="0"/>
              </a:rPr>
              <a:t>‘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on-the-fly</a:t>
            </a:r>
            <a:r>
              <a:rPr lang="en-US" altLang="en-US" sz="20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to explore white matter structures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7525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DTI Analysis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3352800" y="2667000"/>
            <a:ext cx="3265805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Select the module </a:t>
            </a:r>
            <a:r>
              <a:rPr lang="en-US" sz="2000" b="1" dirty="0"/>
              <a:t>Data</a:t>
            </a:r>
            <a:r>
              <a:rPr lang="en-US" sz="2000" dirty="0"/>
              <a:t> to display the list of elements that have been generated in this </a:t>
            </a:r>
            <a:r>
              <a:rPr lang="en-US" sz="2000" dirty="0" smtClean="0"/>
              <a:t>tutorial</a:t>
            </a:r>
            <a:endParaRPr lang="en-US" sz="2000" dirty="0"/>
          </a:p>
        </p:txBody>
      </p:sp>
      <p:cxnSp>
        <p:nvCxnSpPr>
          <p:cNvPr id="10" name="Straight Arrow Connector 9"/>
          <p:cNvCxnSpPr>
            <a:cxnSpLocks noChangeShapeType="1"/>
            <a:stCxn id="8" idx="1"/>
          </p:cNvCxnSpPr>
          <p:nvPr/>
        </p:nvCxnSpPr>
        <p:spPr bwMode="auto">
          <a:xfrm flipH="1" flipV="1">
            <a:off x="914400" y="2895600"/>
            <a:ext cx="2438400" cy="43312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H="1">
            <a:off x="838200" y="3387800"/>
            <a:ext cx="2514600" cy="9556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525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950" y="1600200"/>
            <a:ext cx="4514850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tutorial guided you through the different steps of a Diffusion MR analysis pipeline, from tensor estimation to 3D tracts visualization, for exploring and studying the 3D architecture of the brain white matter.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9011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327150"/>
            <a:ext cx="2638425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048125"/>
            <a:ext cx="25114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2114550"/>
            <a:ext cx="2284412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3032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4"/>
          <p:cNvSpPr>
            <a:spLocks noGrp="1"/>
          </p:cNvSpPr>
          <p:nvPr>
            <p:ph type="title"/>
          </p:nvPr>
        </p:nvSpPr>
        <p:spPr>
          <a:xfrm>
            <a:off x="3937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Acknowledgments</a:t>
            </a:r>
          </a:p>
        </p:txBody>
      </p:sp>
      <p:sp>
        <p:nvSpPr>
          <p:cNvPr id="23558" name="Content Placeholder 6"/>
          <p:cNvSpPr>
            <a:spLocks noGrp="1"/>
          </p:cNvSpPr>
          <p:nvPr>
            <p:ph idx="1"/>
          </p:nvPr>
        </p:nvSpPr>
        <p:spPr>
          <a:xfrm>
            <a:off x="1049338" y="990600"/>
            <a:ext cx="7685087" cy="5159375"/>
          </a:xfrm>
        </p:spPr>
        <p:txBody>
          <a:bodyPr/>
          <a:lstStyle/>
          <a:p>
            <a:r>
              <a:rPr lang="en-US" sz="2400" b="1" dirty="0"/>
              <a:t>Open Source Diffusion MRI Technology For Brain Cancer </a:t>
            </a:r>
            <a:r>
              <a:rPr lang="en-US" sz="2400" b="1" dirty="0" smtClean="0"/>
              <a:t>Research </a:t>
            </a:r>
            <a:r>
              <a:rPr lang="en-US" sz="2400" dirty="0" smtClean="0"/>
              <a:t>NIH </a:t>
            </a:r>
            <a:r>
              <a:rPr lang="en-US" sz="2400" dirty="0"/>
              <a:t>U01CA199459 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b="1" dirty="0"/>
              <a:t>National Center for Image Guided Therapy (NCIGT)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  NIH </a:t>
            </a:r>
            <a:r>
              <a:rPr lang="en-US" sz="2400" dirty="0"/>
              <a:t>P41EB015898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err="1"/>
              <a:t>Neuroimage</a:t>
            </a:r>
            <a:r>
              <a:rPr lang="en-US" sz="2400" b="1" dirty="0"/>
              <a:t> Analysis Center (NAC)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NIH </a:t>
            </a:r>
            <a:r>
              <a:rPr lang="en-US" sz="2400" dirty="0"/>
              <a:t>P41EB015902 </a:t>
            </a:r>
          </a:p>
          <a:p>
            <a:pPr eaLnBrk="1" hangingPunct="1">
              <a:buFont typeface="Arial" charset="0"/>
              <a:buNone/>
              <a:defRPr/>
            </a:pPr>
            <a:endParaRPr lang="en-GB" sz="2400" dirty="0">
              <a:ea typeface="ＭＳ Ｐゴシック" pitchFamily="34" charset="-128"/>
            </a:endParaRPr>
          </a:p>
          <a:p>
            <a:pPr eaLnBrk="1" hangingPunct="1">
              <a:defRPr/>
            </a:pPr>
            <a:r>
              <a:rPr lang="en-GB" sz="2400" b="1" dirty="0" smtClean="0">
                <a:ea typeface="ＭＳ Ｐゴシック" pitchFamily="34" charset="-128"/>
              </a:rPr>
              <a:t>Fan Zhang</a:t>
            </a:r>
            <a:r>
              <a:rPr lang="en-US" altLang="zh-CN" sz="2400" b="1" dirty="0" smtClean="0">
                <a:ea typeface="ＭＳ Ｐゴシック" pitchFamily="34" charset="-128"/>
              </a:rPr>
              <a:t>,</a:t>
            </a:r>
            <a:r>
              <a:rPr lang="zh-CN" altLang="en-US" sz="2400" b="1" dirty="0" smtClean="0">
                <a:ea typeface="ＭＳ Ｐゴシック" pitchFamily="34" charset="-128"/>
              </a:rPr>
              <a:t> </a:t>
            </a:r>
            <a:r>
              <a:rPr lang="en-US" altLang="zh-CN" sz="2400" b="1" dirty="0" smtClean="0">
                <a:ea typeface="ＭＳ Ｐゴシック" pitchFamily="34" charset="-128"/>
              </a:rPr>
              <a:t>Ph.D.</a:t>
            </a:r>
          </a:p>
          <a:p>
            <a:pPr marL="0" indent="0" eaLnBrk="1" hangingPunct="1">
              <a:buNone/>
              <a:defRPr/>
            </a:pPr>
            <a:r>
              <a:rPr lang="zh-CN" altLang="en-US" sz="2400" dirty="0" smtClean="0">
                <a:ea typeface="ＭＳ Ｐゴシック" pitchFamily="34" charset="-128"/>
              </a:rPr>
              <a:t>    </a:t>
            </a:r>
            <a:r>
              <a:rPr lang="en-GB" sz="2400" dirty="0" smtClean="0">
                <a:ea typeface="ＭＳ Ｐゴシック" pitchFamily="34" charset="-128"/>
              </a:rPr>
              <a:t>Brigham and Women’s Hospital, Harvard Medical School</a:t>
            </a:r>
          </a:p>
          <a:p>
            <a:pPr eaLnBrk="1" hangingPunct="1">
              <a:buFont typeface="Arial" charset="0"/>
              <a:buNone/>
              <a:defRPr/>
            </a:pPr>
            <a:endParaRPr lang="en-GB" sz="2400" dirty="0" smtClean="0">
              <a:ea typeface="ＭＳ Ｐゴシック" pitchFamily="34" charset="-128"/>
            </a:endParaRPr>
          </a:p>
          <a:p>
            <a:pPr marL="0" indent="0" eaLnBrk="1" hangingPunct="1">
              <a:buFont typeface="Arial" charset="0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3810000"/>
            <a:ext cx="609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35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89300"/>
            <a:ext cx="48101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73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81088"/>
            <a:ext cx="7270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228600" y="1752600"/>
            <a:ext cx="3659188" cy="437356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Tutorial Outline</a:t>
            </a:r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335463" y="1600200"/>
            <a:ext cx="4579937" cy="4525963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tutorial is an introduction to the fundamentals of Diffusion MRI analysis, from the estimation of diffusion tensors to the interactive 3D visualization of fiber tracts.</a:t>
            </a:r>
          </a:p>
        </p:txBody>
      </p:sp>
      <p:pic>
        <p:nvPicPr>
          <p:cNvPr id="922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909763"/>
            <a:ext cx="1227138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2741613"/>
            <a:ext cx="1506538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3395663"/>
            <a:ext cx="12096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4265613"/>
            <a:ext cx="15382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Tutorial Dataset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720725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tutorial dataset </a:t>
            </a:r>
            <a:r>
              <a:rPr lang="en-US" sz="28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DiffusionMRI_tutorialData</a:t>
            </a:r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is a Diffusion Weighted MR scan of the brain acquired with 41 gradient directions and one baseline. 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1676400" y="4605338"/>
            <a:ext cx="1905000" cy="1190625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ts val="1500"/>
              </a:spcBef>
              <a:buFont typeface="Arial" pitchFamily="34" charset="0"/>
              <a:buNone/>
            </a:pPr>
            <a:r>
              <a:rPr lang="en-GB" sz="2400">
                <a:solidFill>
                  <a:srgbClr val="000000"/>
                </a:solidFill>
              </a:rPr>
              <a:t>Diffusion Sensitizing Gradients 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524000" y="2700338"/>
            <a:ext cx="2133600" cy="3200400"/>
          </a:xfrm>
          <a:prstGeom prst="rect">
            <a:avLst/>
          </a:prstGeom>
          <a:noFill/>
          <a:ln w="38160">
            <a:solidFill>
              <a:srgbClr val="CC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5521325" y="4148138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10247" name="Text Box 6"/>
          <p:cNvSpPr txBox="1">
            <a:spLocks noChangeArrowheads="1"/>
          </p:cNvSpPr>
          <p:nvPr/>
        </p:nvSpPr>
        <p:spPr bwMode="auto">
          <a:xfrm>
            <a:off x="5641975" y="4529138"/>
            <a:ext cx="1600200" cy="1190625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ts val="1500"/>
              </a:spcBef>
              <a:buFont typeface="Arial" pitchFamily="34" charset="0"/>
              <a:buNone/>
            </a:pPr>
            <a:r>
              <a:rPr lang="en-GB" sz="2400" dirty="0">
                <a:solidFill>
                  <a:srgbClr val="000000"/>
                </a:solidFill>
              </a:rPr>
              <a:t>Diffusion Weighted  Images</a:t>
            </a:r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5140325" y="2700338"/>
            <a:ext cx="2590800" cy="3200400"/>
          </a:xfrm>
          <a:prstGeom prst="rect">
            <a:avLst/>
          </a:prstGeom>
          <a:noFill/>
          <a:ln w="38160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AutoShape 8"/>
          <p:cNvSpPr>
            <a:spLocks/>
          </p:cNvSpPr>
          <p:nvPr/>
        </p:nvSpPr>
        <p:spPr bwMode="auto">
          <a:xfrm>
            <a:off x="4879975" y="2932113"/>
            <a:ext cx="184150" cy="1362075"/>
          </a:xfrm>
          <a:prstGeom prst="leftBrace">
            <a:avLst>
              <a:gd name="adj1" fmla="val 61638"/>
              <a:gd name="adj2" fmla="val 28083"/>
            </a:avLst>
          </a:prstGeom>
          <a:noFill/>
          <a:ln w="190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50" name="Group 9"/>
          <p:cNvGrpSpPr>
            <a:grpSpLocks/>
          </p:cNvGrpSpPr>
          <p:nvPr/>
        </p:nvGrpSpPr>
        <p:grpSpPr bwMode="auto">
          <a:xfrm>
            <a:off x="5368925" y="2852738"/>
            <a:ext cx="1903413" cy="1612900"/>
            <a:chOff x="3382" y="1728"/>
            <a:chExt cx="1199" cy="1016"/>
          </a:xfrm>
        </p:grpSpPr>
        <p:pic>
          <p:nvPicPr>
            <p:cNvPr id="10268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" y="1728"/>
              <a:ext cx="1200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6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" y="1728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70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" y="1728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0271" name="Rectangle 13"/>
            <p:cNvSpPr>
              <a:spLocks noChangeArrowheads="1"/>
            </p:cNvSpPr>
            <p:nvPr/>
          </p:nvSpPr>
          <p:spPr bwMode="auto">
            <a:xfrm>
              <a:off x="4342" y="2400"/>
              <a:ext cx="240" cy="336"/>
            </a:xfrm>
            <a:prstGeom prst="rect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251" name="Group 14"/>
          <p:cNvGrpSpPr>
            <a:grpSpLocks/>
          </p:cNvGrpSpPr>
          <p:nvPr/>
        </p:nvGrpSpPr>
        <p:grpSpPr bwMode="auto">
          <a:xfrm>
            <a:off x="1627188" y="2782888"/>
            <a:ext cx="1925637" cy="1528762"/>
            <a:chOff x="1025" y="1684"/>
            <a:chExt cx="1213" cy="963"/>
          </a:xfrm>
        </p:grpSpPr>
        <p:sp>
          <p:nvSpPr>
            <p:cNvPr id="10256" name="Oval 15"/>
            <p:cNvSpPr>
              <a:spLocks noChangeArrowheads="1"/>
            </p:cNvSpPr>
            <p:nvPr/>
          </p:nvSpPr>
          <p:spPr bwMode="auto">
            <a:xfrm>
              <a:off x="1377" y="1808"/>
              <a:ext cx="63" cy="64"/>
            </a:xfrm>
            <a:prstGeom prst="ellipse">
              <a:avLst/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7" name="AutoShape 16"/>
            <p:cNvSpPr>
              <a:spLocks noChangeArrowheads="1"/>
            </p:cNvSpPr>
            <p:nvPr/>
          </p:nvSpPr>
          <p:spPr bwMode="auto">
            <a:xfrm rot="-1440000">
              <a:off x="1597" y="1777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AutoShape 17"/>
            <p:cNvSpPr>
              <a:spLocks noChangeArrowheads="1"/>
            </p:cNvSpPr>
            <p:nvPr/>
          </p:nvSpPr>
          <p:spPr bwMode="auto">
            <a:xfrm rot="7680000">
              <a:off x="1931" y="1791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AutoShape 18"/>
            <p:cNvSpPr>
              <a:spLocks noChangeArrowheads="1"/>
            </p:cNvSpPr>
            <p:nvPr/>
          </p:nvSpPr>
          <p:spPr bwMode="auto">
            <a:xfrm rot="-9360000">
              <a:off x="1032" y="2096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0260" name="AutoShape 19"/>
            <p:cNvSpPr>
              <a:spLocks noChangeArrowheads="1"/>
            </p:cNvSpPr>
            <p:nvPr/>
          </p:nvSpPr>
          <p:spPr bwMode="auto">
            <a:xfrm rot="3360000">
              <a:off x="1332" y="2093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AutoShape 20"/>
            <p:cNvSpPr>
              <a:spLocks noChangeArrowheads="1"/>
            </p:cNvSpPr>
            <p:nvPr/>
          </p:nvSpPr>
          <p:spPr bwMode="auto">
            <a:xfrm rot="-4680000">
              <a:off x="1615" y="2113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2" name="AutoShape 21"/>
            <p:cNvSpPr>
              <a:spLocks noChangeArrowheads="1"/>
            </p:cNvSpPr>
            <p:nvPr/>
          </p:nvSpPr>
          <p:spPr bwMode="auto">
            <a:xfrm rot="900000">
              <a:off x="1917" y="2095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3" name="AutoShape 22"/>
            <p:cNvSpPr>
              <a:spLocks noChangeArrowheads="1"/>
            </p:cNvSpPr>
            <p:nvPr/>
          </p:nvSpPr>
          <p:spPr bwMode="auto">
            <a:xfrm rot="-5100000">
              <a:off x="1013" y="2432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4" name="AutoShape 23"/>
            <p:cNvSpPr>
              <a:spLocks noChangeArrowheads="1"/>
            </p:cNvSpPr>
            <p:nvPr/>
          </p:nvSpPr>
          <p:spPr bwMode="auto">
            <a:xfrm>
              <a:off x="1314" y="2448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5" name="AutoShape 24"/>
            <p:cNvSpPr>
              <a:spLocks noChangeArrowheads="1"/>
            </p:cNvSpPr>
            <p:nvPr/>
          </p:nvSpPr>
          <p:spPr bwMode="auto">
            <a:xfrm rot="6480000">
              <a:off x="1648" y="2398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0266" name="AutoShape 25"/>
            <p:cNvSpPr>
              <a:spLocks noChangeArrowheads="1"/>
            </p:cNvSpPr>
            <p:nvPr/>
          </p:nvSpPr>
          <p:spPr bwMode="auto">
            <a:xfrm rot="-6420000">
              <a:off x="1931" y="2434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7" name="Oval 26"/>
            <p:cNvSpPr>
              <a:spLocks noChangeArrowheads="1"/>
            </p:cNvSpPr>
            <p:nvPr/>
          </p:nvSpPr>
          <p:spPr bwMode="auto">
            <a:xfrm>
              <a:off x="1125" y="1808"/>
              <a:ext cx="63" cy="64"/>
            </a:xfrm>
            <a:prstGeom prst="ellipse">
              <a:avLst/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52" name="AutoShape 27"/>
          <p:cNvSpPr>
            <a:spLocks noChangeArrowheads="1"/>
          </p:cNvSpPr>
          <p:nvPr/>
        </p:nvSpPr>
        <p:spPr bwMode="auto">
          <a:xfrm>
            <a:off x="3921125" y="3843338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71600" y="6096000"/>
            <a:ext cx="632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the dataset at: </a:t>
            </a:r>
          </a:p>
          <a:p>
            <a:r>
              <a:rPr lang="en-US" u="sng" dirty="0" smtClean="0">
                <a:solidFill>
                  <a:srgbClr val="0000FF"/>
                </a:solidFill>
              </a:rPr>
              <a:t>https</a:t>
            </a:r>
            <a:r>
              <a:rPr lang="en-US" u="sng" dirty="0">
                <a:solidFill>
                  <a:srgbClr val="0000FF"/>
                </a:solidFill>
              </a:rPr>
              <a:t>://</a:t>
            </a:r>
            <a:r>
              <a:rPr lang="en-US" u="sng" dirty="0" err="1">
                <a:solidFill>
                  <a:srgbClr val="0000FF"/>
                </a:solidFill>
              </a:rPr>
              <a:t>www.slicer.org</a:t>
            </a:r>
            <a:r>
              <a:rPr lang="en-US" u="sng" dirty="0">
                <a:solidFill>
                  <a:srgbClr val="0000FF"/>
                </a:solidFill>
              </a:rPr>
              <a:t>/w/images/e/e6/</a:t>
            </a:r>
            <a:r>
              <a:rPr lang="en-US" u="sng" dirty="0" err="1">
                <a:solidFill>
                  <a:srgbClr val="0000FF"/>
                </a:solidFill>
              </a:rPr>
              <a:t>Dti_tutorial_data.zip</a:t>
            </a:r>
            <a:endParaRPr lang="en-US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Slicer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0"/>
            <a:ext cx="8283575" cy="2393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tutorial uses the 3D Slicer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(Version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dirty="0" smtClean="0"/>
              <a:t>4.</a:t>
            </a:r>
            <a:r>
              <a:rPr lang="en-US" altLang="zh-CN" dirty="0" smtClean="0"/>
              <a:t>8.1, revision 26813, Stable Release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software available at: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pl-PL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pl-PL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download.slicer.org</a:t>
            </a: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68" name="Rectangle 6"/>
          <p:cNvSpPr txBox="1">
            <a:spLocks noChangeArrowheads="1"/>
          </p:cNvSpPr>
          <p:nvPr/>
        </p:nvSpPr>
        <p:spPr bwMode="auto">
          <a:xfrm>
            <a:off x="568325" y="5307013"/>
            <a:ext cx="83248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111608" bIns="45706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Disclaimer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It is the responsibility of the user of 3DSlicer to comply with both the terms of the license and with the applicable laws, regulations and rules.  Slicer is a tool for research, and is not FDA approved.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SlicerDMRI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83575" cy="2393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3600" dirty="0"/>
              <a:t>An open-source project to improve and extend diffusion magnetic resonance imaging software in 3D </a:t>
            </a:r>
            <a:r>
              <a:rPr lang="en-US" sz="3600" dirty="0" smtClean="0"/>
              <a:t>Slicer: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dmri.slicer.org</a:t>
            </a: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568325" y="5307013"/>
            <a:ext cx="83248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111608" bIns="45706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Disclaimer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It is the responsibility of the user of 3DSlicer to comply with both the terms of the license and with the applicable laws, regulations and rules.  Slicer is a tool for research, and is not FDA approved.</a:t>
            </a:r>
          </a:p>
        </p:txBody>
      </p:sp>
    </p:spTree>
    <p:extLst>
      <p:ext uri="{BB962C8B-B14F-4D97-AF65-F5344CB8AC3E}">
        <p14:creationId xmlns:p14="http://schemas.microsoft.com/office/powerpoint/2010/main" val="102532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3886200" y="3406776"/>
            <a:ext cx="2286000" cy="4000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First, start Slicer4</a:t>
            </a:r>
            <a:endParaRPr 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30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419600" y="2819400"/>
            <a:ext cx="32766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Click on the </a:t>
            </a:r>
            <a:r>
              <a:rPr lang="en-US" sz="2000" b="1" dirty="0" smtClean="0">
                <a:cs typeface="Arial" pitchFamily="34" charset="0"/>
              </a:rPr>
              <a:t>Diffusion </a:t>
            </a:r>
            <a:r>
              <a:rPr lang="en-US" sz="2000" dirty="0" smtClean="0">
                <a:cs typeface="Arial" pitchFamily="34" charset="0"/>
              </a:rPr>
              <a:t>menu; then, click on </a:t>
            </a:r>
            <a:r>
              <a:rPr lang="en-US" sz="2000" b="1" dirty="0" smtClean="0">
                <a:cs typeface="Arial" pitchFamily="34" charset="0"/>
              </a:rPr>
              <a:t>Install Slicer Diffusion Tools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57600" y="3657600"/>
            <a:ext cx="7620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4114800" y="1447800"/>
            <a:ext cx="33528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</a:t>
            </a:r>
            <a:r>
              <a:rPr lang="en-US" sz="2000" dirty="0" smtClean="0">
                <a:cs typeface="Arial" pitchFamily="34" charset="0"/>
              </a:rPr>
              <a:t>the </a:t>
            </a:r>
            <a:r>
              <a:rPr lang="en-US" sz="2000" b="1" dirty="0" smtClean="0">
                <a:cs typeface="Arial" pitchFamily="34" charset="0"/>
              </a:rPr>
              <a:t>Modules</a:t>
            </a:r>
            <a:r>
              <a:rPr lang="en-US" sz="2000" dirty="0" smtClean="0">
                <a:cs typeface="Arial" pitchFamily="34" charset="0"/>
              </a:rPr>
              <a:t> menu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2438400" y="1600200"/>
            <a:ext cx="1676400" cy="476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429000" y="2590800"/>
            <a:ext cx="3657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</a:t>
            </a:r>
            <a:r>
              <a:rPr lang="en-US" sz="2000" b="1" dirty="0" smtClean="0">
                <a:cs typeface="Arial" pitchFamily="34" charset="0"/>
              </a:rPr>
              <a:t>Open Extension Manager </a:t>
            </a:r>
            <a:r>
              <a:rPr lang="en-US" sz="2000" dirty="0" smtClean="0">
                <a:cs typeface="Arial" pitchFamily="34" charset="0"/>
              </a:rPr>
              <a:t>menu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8400" y="2895600"/>
            <a:ext cx="99060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572000" y="2971800"/>
            <a:ext cx="3276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Search for </a:t>
            </a:r>
            <a:r>
              <a:rPr lang="en-US" sz="2000" b="1" dirty="0" smtClean="0">
                <a:cs typeface="Arial" pitchFamily="34" charset="0"/>
              </a:rPr>
              <a:t>SlicerDMRI</a:t>
            </a:r>
            <a:r>
              <a:rPr lang="en-US" sz="2000" dirty="0" smtClean="0">
                <a:cs typeface="Arial" pitchFamily="34" charset="0"/>
              </a:rPr>
              <a:t> in </a:t>
            </a:r>
            <a:r>
              <a:rPr lang="en-US" sz="2000" b="1" dirty="0" smtClean="0">
                <a:cs typeface="Arial" pitchFamily="34" charset="0"/>
              </a:rPr>
              <a:t>Extension Manager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86400" y="2286000"/>
            <a:ext cx="6858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057400" y="4800600"/>
            <a:ext cx="3276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Click on </a:t>
            </a:r>
            <a:r>
              <a:rPr lang="en-US" sz="2000" b="1" dirty="0" smtClean="0">
                <a:cs typeface="Arial" pitchFamily="34" charset="0"/>
              </a:rPr>
              <a:t>SlicerDMRI</a:t>
            </a:r>
            <a:r>
              <a:rPr lang="en-US" sz="2000" dirty="0" smtClean="0">
                <a:cs typeface="Arial" pitchFamily="34" charset="0"/>
              </a:rPr>
              <a:t> to install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52800" y="4114800"/>
            <a:ext cx="762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743200" y="4648200"/>
            <a:ext cx="44958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Click </a:t>
            </a:r>
            <a:r>
              <a:rPr lang="en-US" sz="2000" b="1" dirty="0" smtClean="0">
                <a:cs typeface="Arial" pitchFamily="34" charset="0"/>
              </a:rPr>
              <a:t>Yes</a:t>
            </a:r>
            <a:r>
              <a:rPr lang="en-US" sz="2000" dirty="0" smtClean="0">
                <a:cs typeface="Arial" pitchFamily="34" charset="0"/>
              </a:rPr>
              <a:t> to install </a:t>
            </a:r>
            <a:r>
              <a:rPr lang="en-US" sz="2000" b="1" dirty="0" err="1" smtClean="0">
                <a:cs typeface="Arial" pitchFamily="34" charset="0"/>
              </a:rPr>
              <a:t>UKFTractography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14800" y="4267200"/>
            <a:ext cx="53340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7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 Anatomy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343400" y="1981200"/>
            <a:ext cx="4714875" cy="3810000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/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White matter ~45% of the brain</a:t>
            </a:r>
          </a:p>
          <a:p>
            <a:pPr marL="0" indent="0" eaLnBrk="1" hangingPunct="1"/>
            <a:r>
              <a:rPr lang="en-US" sz="30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Myelinated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nerve fibers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(~ 10 </a:t>
            </a:r>
            <a:r>
              <a:rPr lang="el-GR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μ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 axon diameter)</a:t>
            </a:r>
          </a:p>
          <a:p>
            <a:pPr marL="0" indent="0" eaLnBrk="1" hangingPunct="1"/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/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buFont typeface="Arial" pitchFamily="34" charset="0"/>
              <a:buNone/>
            </a:pPr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1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39893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14600" y="4343400"/>
            <a:ext cx="41148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Restart Slicer to finish installation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953000" y="4724400"/>
            <a:ext cx="17526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505200" y="3429000"/>
            <a:ext cx="3733800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Related modules appear in the </a:t>
            </a:r>
            <a:r>
              <a:rPr lang="en-US" sz="2000" b="1" dirty="0" smtClean="0">
                <a:cs typeface="Arial" pitchFamily="34" charset="0"/>
              </a:rPr>
              <a:t>Diffusion</a:t>
            </a:r>
            <a:r>
              <a:rPr lang="en-US" sz="2000" dirty="0" smtClean="0">
                <a:cs typeface="Arial" pitchFamily="34" charset="0"/>
              </a:rPr>
              <a:t> menu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Learning Objectives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Following this tutorial, you</a:t>
            </a:r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ll be able to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1) Estimate a tensor volume from a set of Diffusion Weighted Images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2) Understand the shape and size of the diffusion ellipsoid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3) Reconstruct DTI tracts from a pre-defined region of interest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4) Interactively visualize DTI tracts seeded from a 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endParaRPr 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MR Diffusion Analysis Pipeline</a:t>
            </a:r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228600" y="1752600"/>
            <a:ext cx="8610600" cy="3352800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762000" y="3946525"/>
            <a:ext cx="16002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DWI Acquisition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743200" y="3946525"/>
            <a:ext cx="15240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Tensor Calculation</a:t>
            </a:r>
          </a:p>
        </p:txBody>
      </p:sp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4572000" y="3946525"/>
            <a:ext cx="15240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Scalar Maps</a:t>
            </a:r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6781800" y="3946525"/>
            <a:ext cx="1676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</a:t>
            </a:r>
          </a:p>
        </p:txBody>
      </p:sp>
      <p:pic>
        <p:nvPicPr>
          <p:cNvPr id="1434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62200"/>
            <a:ext cx="13446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4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362200"/>
            <a:ext cx="13652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4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62200"/>
            <a:ext cx="1333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4347" name="Group 10"/>
          <p:cNvGrpSpPr>
            <a:grpSpLocks/>
          </p:cNvGrpSpPr>
          <p:nvPr/>
        </p:nvGrpSpPr>
        <p:grpSpPr bwMode="auto">
          <a:xfrm>
            <a:off x="6781800" y="2362200"/>
            <a:ext cx="1370013" cy="1370013"/>
            <a:chOff x="4272" y="1488"/>
            <a:chExt cx="863" cy="863"/>
          </a:xfrm>
        </p:grpSpPr>
        <p:sp>
          <p:nvSpPr>
            <p:cNvPr id="14351" name="Rectangle 11"/>
            <p:cNvSpPr>
              <a:spLocks noChangeArrowheads="1"/>
            </p:cNvSpPr>
            <p:nvPr/>
          </p:nvSpPr>
          <p:spPr bwMode="auto">
            <a:xfrm>
              <a:off x="4272" y="1488"/>
              <a:ext cx="864" cy="864"/>
            </a:xfrm>
            <a:prstGeom prst="rect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4352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" y="1536"/>
              <a:ext cx="687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2209800"/>
            <a:ext cx="4572000" cy="2338388"/>
          </a:xfrm>
          <a:solidFill>
            <a:srgbClr val="D9D9D9"/>
          </a:solidFill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Part 1: </a:t>
            </a:r>
            <a:b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From DWI images to Tensors</a:t>
            </a:r>
          </a:p>
        </p:txBody>
      </p:sp>
      <p:pic>
        <p:nvPicPr>
          <p:cNvPr id="1536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757363"/>
            <a:ext cx="395128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357313"/>
            <a:ext cx="2249488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Understanding the DWI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55575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Diffusion Weighted Imaging (DWI) dataset is composed of 41 volumes acquired with 41 different diffusion-sensitizing gradient directions, and one baseline image acquired without diffusion weighting.</a:t>
            </a: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4014788" y="2105025"/>
            <a:ext cx="625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….</a:t>
            </a:r>
          </a:p>
        </p:txBody>
      </p:sp>
      <p:pic>
        <p:nvPicPr>
          <p:cNvPr id="1639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636713"/>
            <a:ext cx="2249488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1928813"/>
            <a:ext cx="2249487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38" y="2209800"/>
            <a:ext cx="2247900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2489200"/>
            <a:ext cx="2249488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2903538"/>
            <a:ext cx="232727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cxnSp>
        <p:nvCxnSpPr>
          <p:cNvPr id="6" name="Straight Arrow Connector 5"/>
          <p:cNvCxnSpPr>
            <a:stCxn id="18441" idx="2"/>
          </p:cNvCxnSpPr>
          <p:nvPr/>
        </p:nvCxnSpPr>
        <p:spPr>
          <a:xfrm flipH="1">
            <a:off x="2895600" y="2539663"/>
            <a:ext cx="876300" cy="6607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1905000" y="1524000"/>
            <a:ext cx="37338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/>
              <a:t>In your files archive, locate the file </a:t>
            </a:r>
            <a:r>
              <a:rPr lang="en-US" sz="2000" b="1" dirty="0" err="1" smtClean="0"/>
              <a:t>dwi.nrrd</a:t>
            </a:r>
            <a:r>
              <a:rPr lang="en-US" sz="2000" b="1" dirty="0" smtClean="0"/>
              <a:t> </a:t>
            </a:r>
            <a:r>
              <a:rPr lang="en-US" sz="2000" dirty="0" smtClean="0"/>
              <a:t>in the dataset folder for this tutorial</a:t>
            </a:r>
            <a:endParaRPr lang="en-US" sz="2000" b="1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3886200" y="4267200"/>
            <a:ext cx="37338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/>
              <a:t>Drag and drop the file </a:t>
            </a:r>
            <a:r>
              <a:rPr lang="en-US" sz="2000" b="1" dirty="0" err="1" smtClean="0"/>
              <a:t>dwi.nrrd</a:t>
            </a:r>
            <a:r>
              <a:rPr lang="en-US" sz="2000" b="1" dirty="0" smtClean="0"/>
              <a:t> </a:t>
            </a:r>
            <a:r>
              <a:rPr lang="en-US" sz="2000" dirty="0" smtClean="0"/>
              <a:t>onto the viewer of the Slicer application</a:t>
            </a:r>
            <a:endParaRPr lang="en-US" sz="20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477000" y="327660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19465" idx="3"/>
          </p:cNvCxnSpPr>
          <p:nvPr/>
        </p:nvCxnSpPr>
        <p:spPr>
          <a:xfrm flipV="1">
            <a:off x="3962400" y="5181600"/>
            <a:ext cx="1828800" cy="49037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465" name="TextBox 11"/>
          <p:cNvSpPr txBox="1">
            <a:spLocks noChangeArrowheads="1"/>
          </p:cNvSpPr>
          <p:nvPr/>
        </p:nvSpPr>
        <p:spPr bwMode="auto">
          <a:xfrm>
            <a:off x="190500" y="5164138"/>
            <a:ext cx="37719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Exit the archive folders window, and click </a:t>
            </a:r>
            <a:r>
              <a:rPr lang="en-US" sz="2000" b="1" dirty="0">
                <a:cs typeface="Arial" pitchFamily="34" charset="0"/>
              </a:rPr>
              <a:t>OK </a:t>
            </a:r>
            <a:r>
              <a:rPr lang="en-US" sz="2000" dirty="0">
                <a:cs typeface="Arial" pitchFamily="34" charset="0"/>
              </a:rPr>
              <a:t>to load the dataset to Slicer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880"/>
            <a:ext cx="9144000" cy="5715000"/>
          </a:xfrm>
          <a:prstGeom prst="rect">
            <a:avLst/>
          </a:prstGeom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0488" name="TextBox 11"/>
          <p:cNvSpPr txBox="1">
            <a:spLocks noChangeArrowheads="1"/>
          </p:cNvSpPr>
          <p:nvPr/>
        </p:nvSpPr>
        <p:spPr bwMode="auto">
          <a:xfrm>
            <a:off x="3657600" y="2819400"/>
            <a:ext cx="2560637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Slicer </a:t>
            </a:r>
            <a:r>
              <a:rPr lang="en-US" sz="2000" dirty="0" smtClean="0">
                <a:cs typeface="Arial" pitchFamily="34" charset="0"/>
              </a:rPr>
              <a:t>displays DWI volume of the brain</a:t>
            </a:r>
            <a:endParaRPr lang="en-US" sz="2000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" y="1143000"/>
            <a:ext cx="9144000" cy="5715000"/>
          </a:xfrm>
          <a:prstGeom prst="rect">
            <a:avLst/>
          </a:prstGeom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1512" name="TextBox 11"/>
          <p:cNvSpPr txBox="1">
            <a:spLocks noChangeArrowheads="1"/>
          </p:cNvSpPr>
          <p:nvPr/>
        </p:nvSpPr>
        <p:spPr bwMode="auto">
          <a:xfrm>
            <a:off x="3810000" y="1905000"/>
            <a:ext cx="2667000" cy="1016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</a:t>
            </a:r>
            <a:r>
              <a:rPr lang="en-US" sz="2000" b="1" dirty="0">
                <a:cs typeface="Arial" pitchFamily="34" charset="0"/>
              </a:rPr>
              <a:t>Modules </a:t>
            </a:r>
            <a:r>
              <a:rPr lang="en-US" sz="2000" dirty="0">
                <a:cs typeface="Arial" pitchFamily="34" charset="0"/>
              </a:rPr>
              <a:t>menu and select the module </a:t>
            </a:r>
            <a:r>
              <a:rPr lang="en-US" sz="2000" b="1" dirty="0">
                <a:cs typeface="Arial" pitchFamily="34" charset="0"/>
              </a:rPr>
              <a:t>Volumes</a:t>
            </a:r>
          </a:p>
        </p:txBody>
      </p:sp>
      <p:cxnSp>
        <p:nvCxnSpPr>
          <p:cNvPr id="6" name="Straight Arrow Connector 5"/>
          <p:cNvCxnSpPr>
            <a:stCxn id="21512" idx="1"/>
          </p:cNvCxnSpPr>
          <p:nvPr/>
        </p:nvCxnSpPr>
        <p:spPr>
          <a:xfrm flipH="1">
            <a:off x="2667000" y="2413000"/>
            <a:ext cx="1143000" cy="1244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White Matter Exploration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819400" y="1936750"/>
            <a:ext cx="6096000" cy="29400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Jules Joseph 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Dejerine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</a:t>
            </a:r>
            <a:r>
              <a:rPr lang="fr-FR" i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Anatomie des centres nerveux </a:t>
            </a:r>
            <a:r>
              <a:rPr lang="fr-FR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(Paris, 1890-1901)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Atlas of 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Neuroanatomy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based on myelin stained preparation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pic>
        <p:nvPicPr>
          <p:cNvPr id="7172" name="Picture 3" descr="dejerine-microscop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27019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2536" name="TextBox 11"/>
          <p:cNvSpPr txBox="1">
            <a:spLocks noChangeArrowheads="1"/>
          </p:cNvSpPr>
          <p:nvPr/>
        </p:nvSpPr>
        <p:spPr bwMode="auto">
          <a:xfrm>
            <a:off x="3429000" y="1828800"/>
            <a:ext cx="3170238" cy="261610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The baseline image corresponds to the DWI </a:t>
            </a:r>
            <a:r>
              <a:rPr lang="en-US" sz="2000" b="1" dirty="0"/>
              <a:t>Component #0</a:t>
            </a:r>
            <a:r>
              <a:rPr lang="en-US" sz="2000" dirty="0"/>
              <a:t>.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Select the </a:t>
            </a:r>
            <a:r>
              <a:rPr lang="en-US" sz="2000" b="1" dirty="0"/>
              <a:t>DWI Component #10</a:t>
            </a:r>
            <a:r>
              <a:rPr lang="en-US" sz="2000" dirty="0"/>
              <a:t>, which corresponds to the 10</a:t>
            </a:r>
            <a:r>
              <a:rPr lang="en-US" sz="2000" baseline="30000" dirty="0"/>
              <a:t>th</a:t>
            </a:r>
            <a:r>
              <a:rPr lang="en-US" sz="2000" dirty="0"/>
              <a:t> diffusion sensitizing gradient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0" y="3048000"/>
            <a:ext cx="3352800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3555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3560" name="TextBox 11"/>
          <p:cNvSpPr txBox="1">
            <a:spLocks noChangeArrowheads="1"/>
          </p:cNvSpPr>
          <p:nvPr/>
        </p:nvSpPr>
        <p:spPr bwMode="auto">
          <a:xfrm>
            <a:off x="3352800" y="2082631"/>
            <a:ext cx="52578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For </a:t>
            </a:r>
            <a:r>
              <a:rPr lang="en-US" sz="2000" dirty="0"/>
              <a:t>image contrast </a:t>
            </a:r>
            <a:r>
              <a:rPr lang="en-US" sz="2000" dirty="0" smtClean="0"/>
              <a:t>adjustment, </a:t>
            </a:r>
            <a:r>
              <a:rPr lang="en-US" sz="2000" dirty="0"/>
              <a:t>you may use the Manual W/L </a:t>
            </a:r>
            <a:r>
              <a:rPr lang="en-US" sz="2000" dirty="0" smtClean="0"/>
              <a:t>slider.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0" y="4343400"/>
            <a:ext cx="3352800" cy="762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24585" idx="1"/>
          </p:cNvCxnSpPr>
          <p:nvPr/>
        </p:nvCxnSpPr>
        <p:spPr>
          <a:xfrm flipH="1">
            <a:off x="3733800" y="2947720"/>
            <a:ext cx="838200" cy="1167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585" name="TextBox 11"/>
          <p:cNvSpPr txBox="1">
            <a:spLocks noChangeArrowheads="1"/>
          </p:cNvSpPr>
          <p:nvPr/>
        </p:nvSpPr>
        <p:spPr bwMode="auto">
          <a:xfrm>
            <a:off x="4572000" y="2286000"/>
            <a:ext cx="32004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Position your mouse over the </a:t>
            </a:r>
            <a:r>
              <a:rPr lang="en-US" sz="2000" b="1" dirty="0">
                <a:cs typeface="Arial" pitchFamily="34" charset="0"/>
              </a:rPr>
              <a:t>pin icon</a:t>
            </a:r>
            <a:r>
              <a:rPr lang="en-US" sz="2000" dirty="0">
                <a:cs typeface="Arial" pitchFamily="34" charset="0"/>
              </a:rPr>
              <a:t>, then click on the </a:t>
            </a:r>
            <a:r>
              <a:rPr lang="en-US" sz="2000" b="1" dirty="0">
                <a:cs typeface="Arial" pitchFamily="34" charset="0"/>
              </a:rPr>
              <a:t>link icon </a:t>
            </a:r>
            <a:r>
              <a:rPr lang="en-US" sz="2000" dirty="0">
                <a:cs typeface="Arial" pitchFamily="34" charset="0"/>
              </a:rPr>
              <a:t>and the </a:t>
            </a:r>
            <a:r>
              <a:rPr lang="en-US" sz="2000" b="1" dirty="0">
                <a:cs typeface="Arial" pitchFamily="34" charset="0"/>
              </a:rPr>
              <a:t>fit image to window </a:t>
            </a:r>
            <a:r>
              <a:rPr lang="en-US" sz="2000" dirty="0">
                <a:cs typeface="Arial" pitchFamily="34" charset="0"/>
              </a:rPr>
              <a:t>icon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09800" y="4419600"/>
            <a:ext cx="1295400" cy="10398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09800" y="3352800"/>
            <a:ext cx="2895600" cy="9715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609" name="TextBox 11"/>
          <p:cNvSpPr txBox="1">
            <a:spLocks noChangeArrowheads="1"/>
          </p:cNvSpPr>
          <p:nvPr/>
        </p:nvSpPr>
        <p:spPr bwMode="auto">
          <a:xfrm>
            <a:off x="304800" y="4324349"/>
            <a:ext cx="38100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Slicer layout menu and select the </a:t>
            </a:r>
            <a:r>
              <a:rPr lang="en-US" sz="2000" b="1" dirty="0">
                <a:cs typeface="Arial" pitchFamily="34" charset="0"/>
              </a:rPr>
              <a:t>Red slice only </a:t>
            </a:r>
            <a:r>
              <a:rPr lang="en-US" sz="2000" dirty="0">
                <a:cs typeface="Arial" pitchFamily="34" charset="0"/>
              </a:rPr>
              <a:t>layout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6632" name="TextBox 11"/>
          <p:cNvSpPr txBox="1">
            <a:spLocks noChangeArrowheads="1"/>
          </p:cNvSpPr>
          <p:nvPr/>
        </p:nvSpPr>
        <p:spPr bwMode="auto">
          <a:xfrm>
            <a:off x="374650" y="2819400"/>
            <a:ext cx="2667000" cy="1015663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Slicer </a:t>
            </a:r>
            <a:r>
              <a:rPr lang="en-US" sz="2000" dirty="0" smtClean="0">
                <a:cs typeface="Arial" pitchFamily="34" charset="0"/>
              </a:rPr>
              <a:t>displays only </a:t>
            </a:r>
            <a:r>
              <a:rPr lang="en-US" sz="2000" dirty="0">
                <a:cs typeface="Arial" pitchFamily="34" charset="0"/>
              </a:rPr>
              <a:t>the Axial anatomical slice in the Viewer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494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24200" y="2286000"/>
            <a:ext cx="43434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 smtClean="0"/>
              <a:t>Modules</a:t>
            </a:r>
            <a:r>
              <a:rPr lang="en-US" sz="2000" dirty="0" smtClean="0"/>
              <a:t> menu, then select </a:t>
            </a:r>
            <a:r>
              <a:rPr lang="en-US" sz="2000" b="1" dirty="0" smtClean="0"/>
              <a:t>Diffusion</a:t>
            </a:r>
            <a:r>
              <a:rPr lang="en-US" sz="2000" dirty="0" smtClean="0"/>
              <a:t> -&gt; </a:t>
            </a:r>
            <a:r>
              <a:rPr lang="en-US" sz="2000" b="1" dirty="0" smtClean="0"/>
              <a:t>Process</a:t>
            </a:r>
            <a:r>
              <a:rPr lang="en-US" sz="2000" dirty="0" smtClean="0"/>
              <a:t> -&gt; </a:t>
            </a:r>
            <a:r>
              <a:rPr lang="en-US" sz="2000" b="1" dirty="0" smtClean="0"/>
              <a:t>Diffusion </a:t>
            </a:r>
            <a:r>
              <a:rPr lang="en-US" sz="2000" b="1" dirty="0"/>
              <a:t>Brain Masking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181600" y="3301663"/>
            <a:ext cx="114300" cy="14227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78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0" y="2819400"/>
            <a:ext cx="35814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3657600" y="2057400"/>
            <a:ext cx="4648200" cy="273921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select the </a:t>
            </a:r>
            <a:r>
              <a:rPr lang="en-US" sz="2000" b="1" dirty="0"/>
              <a:t>Input DWI volume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dwi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</a:t>
            </a:r>
            <a:r>
              <a:rPr lang="en-US" sz="2000" b="1" dirty="0"/>
              <a:t>Output </a:t>
            </a:r>
            <a:r>
              <a:rPr lang="en-US" sz="2000" b="1" dirty="0" smtClean="0"/>
              <a:t>Baseline</a:t>
            </a:r>
            <a:r>
              <a:rPr lang="zh-CN" altLang="en-US" sz="2000" b="1" dirty="0" smtClean="0"/>
              <a:t> </a:t>
            </a:r>
            <a:r>
              <a:rPr lang="en-US" sz="2000" b="1" dirty="0" smtClean="0"/>
              <a:t>Volume </a:t>
            </a:r>
            <a:r>
              <a:rPr lang="en-US" altLang="en-US" sz="2000" dirty="0"/>
              <a:t>‘</a:t>
            </a:r>
            <a:r>
              <a:rPr lang="en-US" sz="2000" b="1" dirty="0"/>
              <a:t>Create </a:t>
            </a:r>
            <a:r>
              <a:rPr lang="en-US" sz="2000" b="1" dirty="0" smtClean="0"/>
              <a:t>new Volume as...</a:t>
            </a:r>
            <a:r>
              <a:rPr lang="en-US" altLang="en-US" sz="2000" dirty="0" smtClean="0"/>
              <a:t>’</a:t>
            </a:r>
            <a:r>
              <a:rPr lang="en-US" sz="2000" dirty="0"/>
              <a:t>, 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 smtClean="0"/>
              <a:t>‘</a:t>
            </a:r>
            <a:r>
              <a:rPr lang="en-US" altLang="ja-JP" sz="2000" b="1" dirty="0" smtClean="0"/>
              <a:t>baseline</a:t>
            </a:r>
            <a:r>
              <a:rPr lang="en-US" altLang="en-US" sz="2000" dirty="0" smtClean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</a:t>
            </a:r>
            <a:r>
              <a:rPr lang="en-US" sz="2000" b="1" dirty="0"/>
              <a:t>Output </a:t>
            </a:r>
            <a:r>
              <a:rPr lang="en-US" sz="2000" b="1" dirty="0" smtClean="0"/>
              <a:t>Diffusion Brain Mask </a:t>
            </a:r>
            <a:r>
              <a:rPr lang="en-US" altLang="en-US" sz="2000" dirty="0" smtClean="0"/>
              <a:t>‘</a:t>
            </a:r>
            <a:r>
              <a:rPr lang="en-US" sz="2000" b="1" dirty="0" smtClean="0"/>
              <a:t>Create new </a:t>
            </a:r>
            <a:r>
              <a:rPr lang="en-US" sz="2000" b="1" dirty="0" err="1" smtClean="0"/>
              <a:t>LabelMapVolume</a:t>
            </a:r>
            <a:r>
              <a:rPr lang="en-US" sz="2000" b="1" dirty="0" smtClean="0"/>
              <a:t> as...</a:t>
            </a:r>
            <a:r>
              <a:rPr lang="en-US" altLang="en-US" sz="2000" dirty="0" smtClean="0"/>
              <a:t>’</a:t>
            </a:r>
            <a:r>
              <a:rPr lang="en-US" sz="2000" dirty="0"/>
              <a:t>, 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 smtClean="0"/>
              <a:t>‘</a:t>
            </a:r>
            <a:r>
              <a:rPr lang="en-US" altLang="ja-JP" sz="2000" b="1" dirty="0" err="1" smtClean="0"/>
              <a:t>brain</a:t>
            </a:r>
            <a:r>
              <a:rPr lang="en-US" altLang="zh-CN" sz="2000" b="1" dirty="0" err="1" smtClean="0"/>
              <a:t>_mask</a:t>
            </a:r>
            <a:r>
              <a:rPr lang="en-US" altLang="en-US" sz="2000" dirty="0" smtClean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click on </a:t>
            </a:r>
            <a:r>
              <a:rPr lang="en-US" sz="2000" b="1" dirty="0"/>
              <a:t>Apply</a:t>
            </a:r>
            <a:r>
              <a:rPr lang="en-US" sz="2000" dirty="0"/>
              <a:t>.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429000" y="5791200"/>
            <a:ext cx="3810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95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85800" y="3962400"/>
            <a:ext cx="2819400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Slicer </a:t>
            </a:r>
            <a:r>
              <a:rPr lang="en-US" sz="2000" dirty="0" smtClean="0">
                <a:cs typeface="Arial" pitchFamily="34" charset="0"/>
              </a:rPr>
              <a:t>displays 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edited brain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mask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" y="11430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1485900" y="2629850"/>
            <a:ext cx="26670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Change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label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layer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None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make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mask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invisible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62200" y="1905000"/>
            <a:ext cx="2133600" cy="7248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4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/>
              <a:t>Estimating the tensor</a:t>
            </a:r>
          </a:p>
        </p:txBody>
      </p:sp>
      <p:cxnSp>
        <p:nvCxnSpPr>
          <p:cNvPr id="6" name="Straight Arrow Connector 5"/>
          <p:cNvCxnSpPr>
            <a:stCxn id="27657" idx="2"/>
          </p:cNvCxnSpPr>
          <p:nvPr/>
        </p:nvCxnSpPr>
        <p:spPr>
          <a:xfrm flipH="1">
            <a:off x="5257800" y="3758863"/>
            <a:ext cx="1143000" cy="11179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4419600" y="2743200"/>
            <a:ext cx="39624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</a:t>
            </a:r>
            <a:r>
              <a:rPr lang="en-US" sz="2000" dirty="0"/>
              <a:t> </a:t>
            </a:r>
            <a:r>
              <a:rPr lang="en-US" sz="2000" dirty="0" smtClean="0"/>
              <a:t>menu, then select </a:t>
            </a:r>
            <a:r>
              <a:rPr lang="en-US" sz="2000" b="1" dirty="0" smtClean="0"/>
              <a:t>Diffusion</a:t>
            </a:r>
            <a:r>
              <a:rPr lang="en-US" sz="2000" dirty="0" smtClean="0"/>
              <a:t> -&gt; </a:t>
            </a:r>
            <a:r>
              <a:rPr lang="en-US" sz="2000" b="1" dirty="0" smtClean="0"/>
              <a:t>Process</a:t>
            </a:r>
            <a:r>
              <a:rPr lang="en-US" sz="2000" dirty="0" smtClean="0"/>
              <a:t> -&gt; </a:t>
            </a:r>
            <a:r>
              <a:rPr lang="en-US" sz="2000" b="1" dirty="0" smtClean="0"/>
              <a:t>Diffusion Tensor Estimation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143000"/>
          </a:xfrm>
        </p:spPr>
        <p:txBody>
          <a:bodyPr/>
          <a:lstStyle/>
          <a:p>
            <a:r>
              <a:rPr lang="fr-FR" sz="4000"/>
              <a:t>Diffusion Tensor Imaging (DTI)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27779" y="1600200"/>
            <a:ext cx="3632865" cy="4267200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First non-invasive window on white matter anatomy </a:t>
            </a:r>
          </a:p>
          <a:p>
            <a:r>
              <a:rPr lang="en-US" sz="2800"/>
              <a:t>Measurement of the motion of water molecules using MRI techniques.</a:t>
            </a:r>
          </a:p>
          <a:p>
            <a:r>
              <a:rPr lang="en-US" sz="2800"/>
              <a:t>Three-dimensional reconstruction of the trajectory of white matter bundles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5" name="Image 4" descr="Screen Shot 2013-09-08 at 4.2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" y="1668810"/>
            <a:ext cx="4103983" cy="44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/>
              <a:t>Estimating the tensor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429000" y="5867400"/>
            <a:ext cx="3810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681" name="TextBox 11"/>
          <p:cNvSpPr txBox="1">
            <a:spLocks noChangeArrowheads="1"/>
          </p:cNvSpPr>
          <p:nvPr/>
        </p:nvSpPr>
        <p:spPr bwMode="auto">
          <a:xfrm>
            <a:off x="3962400" y="1905000"/>
            <a:ext cx="4648200" cy="409342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Set the </a:t>
            </a:r>
            <a:r>
              <a:rPr lang="en-US" sz="2000" b="1" dirty="0"/>
              <a:t>Input DWI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dwi</a:t>
            </a:r>
            <a:r>
              <a:rPr lang="en-US" altLang="en-US" sz="2000" dirty="0"/>
              <a:t>’</a:t>
            </a:r>
          </a:p>
          <a:p>
            <a:pPr eaLnBrk="1" hangingPunct="1">
              <a:spcBef>
                <a:spcPct val="20000"/>
              </a:spcBef>
            </a:pPr>
            <a:r>
              <a:rPr lang="en-US" sz="2000" dirty="0"/>
              <a:t>-Set the </a:t>
            </a:r>
            <a:r>
              <a:rPr lang="en-US" sz="2000" b="1" dirty="0" smtClean="0"/>
              <a:t>Input Brain Mask</a:t>
            </a:r>
            <a:r>
              <a:rPr lang="en-US" sz="2000" dirty="0" smtClean="0"/>
              <a:t> </a:t>
            </a:r>
            <a:r>
              <a:rPr lang="en-US" sz="2000" dirty="0"/>
              <a:t>to</a:t>
            </a:r>
            <a:r>
              <a:rPr lang="zh-CN" altLang="en-US" sz="2000" dirty="0"/>
              <a:t> </a:t>
            </a:r>
            <a:r>
              <a:rPr lang="en-US" altLang="en-US" sz="2000" dirty="0" smtClean="0"/>
              <a:t>‘</a:t>
            </a:r>
            <a:r>
              <a:rPr lang="en-US" altLang="en-US" sz="2000" b="1" dirty="0" err="1" smtClean="0"/>
              <a:t>brain</a:t>
            </a:r>
            <a:r>
              <a:rPr lang="en-US" altLang="zh-CN" sz="2000" b="1" dirty="0" err="1" smtClean="0"/>
              <a:t>_mask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 Select </a:t>
            </a:r>
            <a:r>
              <a:rPr lang="en-US" sz="2000" b="1" dirty="0" smtClean="0"/>
              <a:t>Output </a:t>
            </a:r>
            <a:r>
              <a:rPr lang="en-US" sz="2000" b="1" dirty="0"/>
              <a:t>DTI Volume </a:t>
            </a:r>
            <a:r>
              <a:rPr lang="en-US" altLang="en-US" sz="2000" dirty="0"/>
              <a:t>‘</a:t>
            </a:r>
            <a:r>
              <a:rPr lang="en-US" sz="2000" b="1" dirty="0"/>
              <a:t>Create </a:t>
            </a:r>
            <a:r>
              <a:rPr lang="en-US" sz="2000" b="1" dirty="0" err="1" smtClean="0"/>
              <a:t>DiffusionTensorVolume</a:t>
            </a:r>
            <a:r>
              <a:rPr lang="en-US" sz="2000" b="1" dirty="0" smtClean="0"/>
              <a:t> as ...</a:t>
            </a:r>
            <a:r>
              <a:rPr lang="en-US" altLang="en-US" sz="2000" dirty="0" smtClean="0"/>
              <a:t>’</a:t>
            </a:r>
            <a:r>
              <a:rPr lang="en-US" sz="2000" dirty="0"/>
              <a:t>, and </a:t>
            </a:r>
            <a:r>
              <a:rPr lang="en-US" sz="2000" dirty="0" smtClean="0"/>
              <a:t>name it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dti</a:t>
            </a:r>
            <a:r>
              <a:rPr lang="en-US" alt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-Set </a:t>
            </a:r>
            <a:r>
              <a:rPr lang="en-US" sz="2000" b="1" dirty="0"/>
              <a:t>Output Baseline Volume</a:t>
            </a:r>
            <a:r>
              <a:rPr lang="en-US" sz="2000" dirty="0"/>
              <a:t> to</a:t>
            </a:r>
            <a:r>
              <a:rPr lang="zh-CN" altLang="en-US" sz="2000" dirty="0" smtClean="0"/>
              <a:t> </a:t>
            </a:r>
            <a:r>
              <a:rPr lang="en-US" altLang="en-US" sz="2000" dirty="0" smtClean="0"/>
              <a:t>‘</a:t>
            </a:r>
            <a:r>
              <a:rPr lang="en-US" altLang="ja-JP" sz="2000" b="1" dirty="0" smtClean="0"/>
              <a:t>baseline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Under </a:t>
            </a:r>
            <a:r>
              <a:rPr lang="en-US" sz="2000" dirty="0" smtClean="0"/>
              <a:t>‘</a:t>
            </a:r>
            <a:r>
              <a:rPr lang="en-US" sz="2000" b="1" dirty="0" smtClean="0"/>
              <a:t>Advanced Settings</a:t>
            </a:r>
            <a:r>
              <a:rPr lang="en-US" sz="2000" dirty="0" smtClean="0"/>
              <a:t>’, set </a:t>
            </a:r>
            <a:r>
              <a:rPr lang="en-US" sz="2000" b="1" dirty="0" smtClean="0"/>
              <a:t>Fitting Methods </a:t>
            </a:r>
            <a:r>
              <a:rPr lang="en-US" sz="2000" dirty="0" smtClean="0"/>
              <a:t>to ‘</a:t>
            </a:r>
            <a:r>
              <a:rPr lang="en-US" sz="2000" b="1" dirty="0" smtClean="0"/>
              <a:t>WLS</a:t>
            </a:r>
            <a:r>
              <a:rPr lang="en-US" sz="2000" dirty="0"/>
              <a:t>’ (Weighted Least Squares) </a:t>
            </a:r>
            <a:endParaRPr lang="en-US" sz="2000" dirty="0" smtClean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-Click </a:t>
            </a:r>
            <a:r>
              <a:rPr lang="en-US" sz="2000" dirty="0"/>
              <a:t>on </a:t>
            </a:r>
            <a:r>
              <a:rPr lang="en-US" sz="2000" b="1" dirty="0"/>
              <a:t>Apply</a:t>
            </a:r>
            <a:r>
              <a:rPr lang="en-US" sz="2000" dirty="0"/>
              <a:t>. 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514600"/>
            <a:ext cx="3633136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/>
              <a:t>Estimating the tensor</a:t>
            </a:r>
          </a:p>
        </p:txBody>
      </p:sp>
      <p:sp>
        <p:nvSpPr>
          <p:cNvPr id="29704" name="TextBox 11"/>
          <p:cNvSpPr txBox="1">
            <a:spLocks noChangeArrowheads="1"/>
          </p:cNvSpPr>
          <p:nvPr/>
        </p:nvSpPr>
        <p:spPr bwMode="auto">
          <a:xfrm>
            <a:off x="533400" y="3581400"/>
            <a:ext cx="3276600" cy="163121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Position </a:t>
            </a:r>
            <a:r>
              <a:rPr lang="en-US" sz="2000" dirty="0"/>
              <a:t>your mouse over the </a:t>
            </a:r>
            <a:r>
              <a:rPr lang="en-US" sz="2000" b="1" dirty="0"/>
              <a:t>pin icon</a:t>
            </a:r>
            <a:r>
              <a:rPr lang="en-US" sz="2000" dirty="0"/>
              <a:t>, click on the </a:t>
            </a:r>
            <a:r>
              <a:rPr lang="en-US" sz="2000" b="1" dirty="0"/>
              <a:t>double arrow </a:t>
            </a:r>
            <a:r>
              <a:rPr lang="en-US" sz="2000" dirty="0"/>
              <a:t>and select the </a:t>
            </a:r>
            <a:r>
              <a:rPr lang="en-US" sz="2000" b="1" dirty="0" err="1" smtClean="0"/>
              <a:t>dti</a:t>
            </a:r>
            <a:r>
              <a:rPr lang="en-US" sz="2000" dirty="0" smtClean="0"/>
              <a:t> in </a:t>
            </a:r>
            <a:r>
              <a:rPr lang="en-US" sz="2000" dirty="0"/>
              <a:t>the </a:t>
            </a:r>
            <a:r>
              <a:rPr lang="en-US" sz="2000" b="1" dirty="0" smtClean="0"/>
              <a:t>B </a:t>
            </a:r>
            <a:r>
              <a:rPr lang="en-US" sz="2000" dirty="0" smtClean="0"/>
              <a:t>field</a:t>
            </a:r>
            <a:r>
              <a:rPr lang="en-US" sz="2000" dirty="0"/>
              <a:t>, set the </a:t>
            </a:r>
            <a:r>
              <a:rPr lang="en-US" sz="2000" b="1" dirty="0"/>
              <a:t>F</a:t>
            </a:r>
            <a:r>
              <a:rPr lang="en-US" sz="2000" dirty="0"/>
              <a:t> and </a:t>
            </a:r>
            <a:r>
              <a:rPr lang="en-US" sz="2000" b="1" dirty="0"/>
              <a:t>L</a:t>
            </a:r>
            <a:r>
              <a:rPr lang="en-US" sz="2000" dirty="0"/>
              <a:t> to none</a:t>
            </a:r>
            <a:r>
              <a:rPr lang="en-US" sz="2000" dirty="0" smtClean="0"/>
              <a:t>.</a:t>
            </a:r>
          </a:p>
        </p:txBody>
      </p:sp>
      <p:cxnSp>
        <p:nvCxnSpPr>
          <p:cNvPr id="13" name="Straight Arrow Connector 12"/>
          <p:cNvCxnSpPr>
            <a:stCxn id="29704" idx="0"/>
          </p:cNvCxnSpPr>
          <p:nvPr/>
        </p:nvCxnSpPr>
        <p:spPr>
          <a:xfrm flipV="1">
            <a:off x="2171700" y="2667001"/>
            <a:ext cx="2324100" cy="91439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Exploring the DWI Dataset</a:t>
            </a:r>
            <a:endParaRPr lang="en-US" smtClean="0"/>
          </a:p>
        </p:txBody>
      </p:sp>
      <p:sp>
        <p:nvSpPr>
          <p:cNvPr id="30728" name="TextBox 11"/>
          <p:cNvSpPr txBox="1">
            <a:spLocks noChangeArrowheads="1"/>
          </p:cNvSpPr>
          <p:nvPr/>
        </p:nvSpPr>
        <p:spPr bwMode="auto">
          <a:xfrm>
            <a:off x="304800" y="2743200"/>
            <a:ext cx="3257550" cy="2123658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Slicer displays the DTI volume in color by orientation mode: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Red: right-left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Green: anterior-posterior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Blue: inferior-superior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48447" t="11776" r="4047" b="8115"/>
          <a:stretch/>
        </p:blipFill>
        <p:spPr>
          <a:xfrm>
            <a:off x="685800" y="1447800"/>
            <a:ext cx="2675947" cy="2820319"/>
          </a:xfrm>
          <a:prstGeom prst="rect">
            <a:avLst/>
          </a:prstGeom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Tensor Data</a:t>
            </a:r>
          </a:p>
        </p:txBody>
      </p:sp>
      <p:grpSp>
        <p:nvGrpSpPr>
          <p:cNvPr id="31748" name="Group 1"/>
          <p:cNvGrpSpPr>
            <a:grpSpLocks/>
          </p:cNvGrpSpPr>
          <p:nvPr/>
        </p:nvGrpSpPr>
        <p:grpSpPr bwMode="auto">
          <a:xfrm>
            <a:off x="4219575" y="3025775"/>
            <a:ext cx="3856038" cy="1925638"/>
            <a:chOff x="2658" y="1906"/>
            <a:chExt cx="2429" cy="1213"/>
          </a:xfrm>
        </p:grpSpPr>
        <p:sp>
          <p:nvSpPr>
            <p:cNvPr id="31757" name="Rectangle 2"/>
            <p:cNvSpPr>
              <a:spLocks noChangeArrowheads="1"/>
            </p:cNvSpPr>
            <p:nvPr/>
          </p:nvSpPr>
          <p:spPr bwMode="auto">
            <a:xfrm>
              <a:off x="3198" y="1906"/>
              <a:ext cx="1890" cy="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8" name="Rectangle 3"/>
            <p:cNvSpPr>
              <a:spLocks noChangeArrowheads="1"/>
            </p:cNvSpPr>
            <p:nvPr/>
          </p:nvSpPr>
          <p:spPr bwMode="auto">
            <a:xfrm>
              <a:off x="4756" y="2884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zz</a:t>
              </a:r>
            </a:p>
          </p:txBody>
        </p:sp>
        <p:sp>
          <p:nvSpPr>
            <p:cNvPr id="31759" name="Rectangle 4"/>
            <p:cNvSpPr>
              <a:spLocks noChangeArrowheads="1"/>
            </p:cNvSpPr>
            <p:nvPr/>
          </p:nvSpPr>
          <p:spPr bwMode="auto">
            <a:xfrm>
              <a:off x="4149" y="2884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zy</a:t>
              </a:r>
            </a:p>
          </p:txBody>
        </p:sp>
        <p:sp>
          <p:nvSpPr>
            <p:cNvPr id="31760" name="Rectangle 5"/>
            <p:cNvSpPr>
              <a:spLocks noChangeArrowheads="1"/>
            </p:cNvSpPr>
            <p:nvPr/>
          </p:nvSpPr>
          <p:spPr bwMode="auto">
            <a:xfrm>
              <a:off x="3539" y="2884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zx</a:t>
              </a:r>
            </a:p>
          </p:txBody>
        </p:sp>
        <p:sp>
          <p:nvSpPr>
            <p:cNvPr id="31761" name="Rectangle 6"/>
            <p:cNvSpPr>
              <a:spLocks noChangeArrowheads="1"/>
            </p:cNvSpPr>
            <p:nvPr/>
          </p:nvSpPr>
          <p:spPr bwMode="auto">
            <a:xfrm>
              <a:off x="4759" y="2507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yz</a:t>
              </a:r>
            </a:p>
          </p:txBody>
        </p:sp>
        <p:sp>
          <p:nvSpPr>
            <p:cNvPr id="31762" name="Rectangle 7"/>
            <p:cNvSpPr>
              <a:spLocks noChangeArrowheads="1"/>
            </p:cNvSpPr>
            <p:nvPr/>
          </p:nvSpPr>
          <p:spPr bwMode="auto">
            <a:xfrm>
              <a:off x="4151" y="2507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yy</a:t>
              </a:r>
            </a:p>
          </p:txBody>
        </p:sp>
        <p:sp>
          <p:nvSpPr>
            <p:cNvPr id="31763" name="Rectangle 8"/>
            <p:cNvSpPr>
              <a:spLocks noChangeArrowheads="1"/>
            </p:cNvSpPr>
            <p:nvPr/>
          </p:nvSpPr>
          <p:spPr bwMode="auto">
            <a:xfrm>
              <a:off x="3541" y="2507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yx</a:t>
              </a:r>
            </a:p>
          </p:txBody>
        </p:sp>
        <p:sp>
          <p:nvSpPr>
            <p:cNvPr id="31764" name="Rectangle 9"/>
            <p:cNvSpPr>
              <a:spLocks noChangeArrowheads="1"/>
            </p:cNvSpPr>
            <p:nvPr/>
          </p:nvSpPr>
          <p:spPr bwMode="auto">
            <a:xfrm>
              <a:off x="4756" y="213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xz</a:t>
              </a:r>
            </a:p>
          </p:txBody>
        </p:sp>
        <p:sp>
          <p:nvSpPr>
            <p:cNvPr id="31765" name="Rectangle 10"/>
            <p:cNvSpPr>
              <a:spLocks noChangeArrowheads="1"/>
            </p:cNvSpPr>
            <p:nvPr/>
          </p:nvSpPr>
          <p:spPr bwMode="auto">
            <a:xfrm>
              <a:off x="4147" y="213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xy</a:t>
              </a:r>
            </a:p>
          </p:txBody>
        </p:sp>
        <p:sp>
          <p:nvSpPr>
            <p:cNvPr id="31766" name="Rectangle 11"/>
            <p:cNvSpPr>
              <a:spLocks noChangeArrowheads="1"/>
            </p:cNvSpPr>
            <p:nvPr/>
          </p:nvSpPr>
          <p:spPr bwMode="auto">
            <a:xfrm>
              <a:off x="3538" y="213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xx</a:t>
              </a:r>
            </a:p>
          </p:txBody>
        </p:sp>
        <p:sp>
          <p:nvSpPr>
            <p:cNvPr id="31767" name="Rectangle 12"/>
            <p:cNvSpPr>
              <a:spLocks noChangeArrowheads="1"/>
            </p:cNvSpPr>
            <p:nvPr/>
          </p:nvSpPr>
          <p:spPr bwMode="auto">
            <a:xfrm>
              <a:off x="4583" y="273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68" name="Rectangle 13"/>
            <p:cNvSpPr>
              <a:spLocks noChangeArrowheads="1"/>
            </p:cNvSpPr>
            <p:nvPr/>
          </p:nvSpPr>
          <p:spPr bwMode="auto">
            <a:xfrm>
              <a:off x="3972" y="273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69" name="Rectangle 14"/>
            <p:cNvSpPr>
              <a:spLocks noChangeArrowheads="1"/>
            </p:cNvSpPr>
            <p:nvPr/>
          </p:nvSpPr>
          <p:spPr bwMode="auto">
            <a:xfrm>
              <a:off x="3363" y="273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0" name="Rectangle 15"/>
            <p:cNvSpPr>
              <a:spLocks noChangeArrowheads="1"/>
            </p:cNvSpPr>
            <p:nvPr/>
          </p:nvSpPr>
          <p:spPr bwMode="auto">
            <a:xfrm>
              <a:off x="4576" y="2352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1" name="Rectangle 16"/>
            <p:cNvSpPr>
              <a:spLocks noChangeArrowheads="1"/>
            </p:cNvSpPr>
            <p:nvPr/>
          </p:nvSpPr>
          <p:spPr bwMode="auto">
            <a:xfrm>
              <a:off x="3965" y="2352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2" name="Rectangle 17"/>
            <p:cNvSpPr>
              <a:spLocks noChangeArrowheads="1"/>
            </p:cNvSpPr>
            <p:nvPr/>
          </p:nvSpPr>
          <p:spPr bwMode="auto">
            <a:xfrm>
              <a:off x="3353" y="2352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3" name="Rectangle 18"/>
            <p:cNvSpPr>
              <a:spLocks noChangeArrowheads="1"/>
            </p:cNvSpPr>
            <p:nvPr/>
          </p:nvSpPr>
          <p:spPr bwMode="auto">
            <a:xfrm>
              <a:off x="4580" y="19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4" name="Rectangle 19"/>
            <p:cNvSpPr>
              <a:spLocks noChangeArrowheads="1"/>
            </p:cNvSpPr>
            <p:nvPr/>
          </p:nvSpPr>
          <p:spPr bwMode="auto">
            <a:xfrm>
              <a:off x="3968" y="19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5" name="Rectangle 20"/>
            <p:cNvSpPr>
              <a:spLocks noChangeArrowheads="1"/>
            </p:cNvSpPr>
            <p:nvPr/>
          </p:nvSpPr>
          <p:spPr bwMode="auto">
            <a:xfrm>
              <a:off x="3359" y="19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 dirty="0">
                  <a:solidFill>
                    <a:srgbClr val="000000"/>
                  </a:solidFill>
                </a:rPr>
                <a:t>D</a:t>
              </a:r>
            </a:p>
          </p:txBody>
        </p:sp>
        <p:grpSp>
          <p:nvGrpSpPr>
            <p:cNvPr id="31776" name="Group 21"/>
            <p:cNvGrpSpPr>
              <a:grpSpLocks/>
            </p:cNvGrpSpPr>
            <p:nvPr/>
          </p:nvGrpSpPr>
          <p:grpSpPr bwMode="auto">
            <a:xfrm>
              <a:off x="3278" y="1906"/>
              <a:ext cx="118" cy="1164"/>
              <a:chOff x="3278" y="1906"/>
              <a:chExt cx="118" cy="1164"/>
            </a:xfrm>
          </p:grpSpPr>
          <p:sp>
            <p:nvSpPr>
              <p:cNvPr id="31782" name="Line 22"/>
              <p:cNvSpPr>
                <a:spLocks noChangeShapeType="1"/>
              </p:cNvSpPr>
              <p:nvPr/>
            </p:nvSpPr>
            <p:spPr bwMode="auto">
              <a:xfrm>
                <a:off x="3278" y="1906"/>
                <a:ext cx="1" cy="1164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3" name="Line 23"/>
              <p:cNvSpPr>
                <a:spLocks noChangeShapeType="1"/>
              </p:cNvSpPr>
              <p:nvPr/>
            </p:nvSpPr>
            <p:spPr bwMode="auto">
              <a:xfrm>
                <a:off x="3278" y="1906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4" name="Line 24"/>
              <p:cNvSpPr>
                <a:spLocks noChangeShapeType="1"/>
              </p:cNvSpPr>
              <p:nvPr/>
            </p:nvSpPr>
            <p:spPr bwMode="auto">
              <a:xfrm>
                <a:off x="3278" y="3070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77" name="Group 25"/>
            <p:cNvGrpSpPr>
              <a:grpSpLocks/>
            </p:cNvGrpSpPr>
            <p:nvPr/>
          </p:nvGrpSpPr>
          <p:grpSpPr bwMode="auto">
            <a:xfrm>
              <a:off x="4950" y="1906"/>
              <a:ext cx="119" cy="1164"/>
              <a:chOff x="4950" y="1906"/>
              <a:chExt cx="119" cy="1164"/>
            </a:xfrm>
          </p:grpSpPr>
          <p:sp>
            <p:nvSpPr>
              <p:cNvPr id="31779" name="Line 26"/>
              <p:cNvSpPr>
                <a:spLocks noChangeShapeType="1"/>
              </p:cNvSpPr>
              <p:nvPr/>
            </p:nvSpPr>
            <p:spPr bwMode="auto">
              <a:xfrm>
                <a:off x="5069" y="1906"/>
                <a:ext cx="1" cy="1164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0" name="Line 27"/>
              <p:cNvSpPr>
                <a:spLocks noChangeShapeType="1"/>
              </p:cNvSpPr>
              <p:nvPr/>
            </p:nvSpPr>
            <p:spPr bwMode="auto">
              <a:xfrm>
                <a:off x="4950" y="1906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1" name="Line 28"/>
              <p:cNvSpPr>
                <a:spLocks noChangeShapeType="1"/>
              </p:cNvSpPr>
              <p:nvPr/>
            </p:nvSpPr>
            <p:spPr bwMode="auto">
              <a:xfrm>
                <a:off x="4950" y="3070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78" name="Text Box 29"/>
            <p:cNvSpPr txBox="1">
              <a:spLocks noChangeArrowheads="1"/>
            </p:cNvSpPr>
            <p:nvPr/>
          </p:nvSpPr>
          <p:spPr bwMode="auto">
            <a:xfrm>
              <a:off x="2658" y="2345"/>
              <a:ext cx="55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r" eaLnBrk="1" hangingPunct="1">
                <a:spcBef>
                  <a:spcPts val="1125"/>
                </a:spcBef>
                <a:buFont typeface="Arial Black" pitchFamily="34" charset="0"/>
                <a:buNone/>
              </a:pPr>
              <a:r>
                <a:rPr lang="en-GB" b="1" u="sng">
                  <a:solidFill>
                    <a:srgbClr val="000000"/>
                  </a:solidFill>
                  <a:latin typeface="Arial Black" pitchFamily="34" charset="0"/>
                </a:rPr>
                <a:t>D</a:t>
              </a:r>
              <a:r>
                <a:rPr lang="en-GB">
                  <a:solidFill>
                    <a:srgbClr val="000000"/>
                  </a:solidFill>
                </a:rPr>
                <a:t>=</a:t>
              </a:r>
            </a:p>
          </p:txBody>
        </p:sp>
      </p:grpSp>
      <p:graphicFrame>
        <p:nvGraphicFramePr>
          <p:cNvPr id="31751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931614"/>
              </p:ext>
            </p:extLst>
          </p:nvPr>
        </p:nvGraphicFramePr>
        <p:xfrm>
          <a:off x="5700713" y="1504950"/>
          <a:ext cx="23304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7" name="Equation" r:id="rId4" imgW="927000" imgH="266400" progId="Equation.3">
                  <p:embed/>
                </p:oleObj>
              </mc:Choice>
              <mc:Fallback>
                <p:oleObj name="Equation" r:id="rId4" imgW="927000" imgH="2664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713" y="1504950"/>
                        <a:ext cx="23304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TextBox 39"/>
          <p:cNvSpPr txBox="1">
            <a:spLocks noChangeArrowheads="1"/>
          </p:cNvSpPr>
          <p:nvPr/>
        </p:nvSpPr>
        <p:spPr bwMode="auto">
          <a:xfrm>
            <a:off x="5076825" y="2238375"/>
            <a:ext cx="3582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Stejskal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-Tanner equation (1965)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695324" y="5494338"/>
            <a:ext cx="82200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diffusion tensor </a:t>
            </a:r>
            <a:r>
              <a:rPr lang="en-US" sz="20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in the voxel (I,J,K) is a 3x3 symmetric matrix. </a:t>
            </a:r>
          </a:p>
        </p:txBody>
      </p:sp>
      <p:sp>
        <p:nvSpPr>
          <p:cNvPr id="31750" name="Line 35"/>
          <p:cNvSpPr>
            <a:spLocks noChangeShapeType="1"/>
          </p:cNvSpPr>
          <p:nvPr/>
        </p:nvSpPr>
        <p:spPr bwMode="auto">
          <a:xfrm>
            <a:off x="2362200" y="2895600"/>
            <a:ext cx="2133600" cy="914401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Tensor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457200" y="3352800"/>
            <a:ext cx="3957638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Scalar maps can be derived from the rotationally invariant eigenvalues </a:t>
            </a:r>
            <a:r>
              <a:rPr lang="el-G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1, </a:t>
            </a:r>
            <a:r>
              <a:rPr lang="el-G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2,</a:t>
            </a:r>
            <a:r>
              <a:rPr lang="el-G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λ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  to characterize the size and shape of the diffusion tensor.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 rot="-834749">
            <a:off x="4583113" y="3213100"/>
            <a:ext cx="3429000" cy="1066800"/>
            <a:chOff x="2016" y="1200"/>
            <a:chExt cx="2160" cy="672"/>
          </a:xfrm>
        </p:grpSpPr>
        <p:sp>
          <p:nvSpPr>
            <p:cNvPr id="32777" name="Oval 6"/>
            <p:cNvSpPr>
              <a:spLocks noChangeArrowheads="1"/>
            </p:cNvSpPr>
            <p:nvPr/>
          </p:nvSpPr>
          <p:spPr bwMode="auto">
            <a:xfrm>
              <a:off x="2016" y="1200"/>
              <a:ext cx="2160" cy="672"/>
            </a:xfrm>
            <a:prstGeom prst="ellipse">
              <a:avLst/>
            </a:prstGeom>
            <a:gradFill rotWithShape="1">
              <a:gsLst>
                <a:gs pos="0">
                  <a:srgbClr val="00B8FF">
                    <a:alpha val="10999"/>
                  </a:srgbClr>
                </a:gs>
                <a:gs pos="100000">
                  <a:srgbClr val="86DDFF">
                    <a:alpha val="78998"/>
                  </a:srgbClr>
                </a:gs>
              </a:gsLst>
              <a:lin ang="54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Oval 7"/>
            <p:cNvSpPr>
              <a:spLocks noChangeArrowheads="1"/>
            </p:cNvSpPr>
            <p:nvPr/>
          </p:nvSpPr>
          <p:spPr bwMode="auto">
            <a:xfrm rot="-5400000">
              <a:off x="2742" y="1368"/>
              <a:ext cx="672" cy="336"/>
            </a:xfrm>
            <a:prstGeom prst="ellipse">
              <a:avLst/>
            </a:prstGeom>
            <a:gradFill rotWithShape="1">
              <a:gsLst>
                <a:gs pos="0">
                  <a:srgbClr val="00B8FF"/>
                </a:gs>
                <a:gs pos="100000">
                  <a:srgbClr val="AEE8FF"/>
                </a:gs>
              </a:gsLst>
              <a:lin ang="27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8"/>
            <p:cNvSpPr>
              <a:spLocks noChangeShapeType="1"/>
            </p:cNvSpPr>
            <p:nvPr/>
          </p:nvSpPr>
          <p:spPr bwMode="auto">
            <a:xfrm>
              <a:off x="2016" y="1536"/>
              <a:ext cx="2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Line 9"/>
            <p:cNvSpPr>
              <a:spLocks noChangeShapeType="1"/>
            </p:cNvSpPr>
            <p:nvPr/>
          </p:nvSpPr>
          <p:spPr bwMode="auto">
            <a:xfrm flipV="1">
              <a:off x="3072" y="1200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10"/>
            <p:cNvSpPr>
              <a:spLocks noChangeShapeType="1"/>
            </p:cNvSpPr>
            <p:nvPr/>
          </p:nvSpPr>
          <p:spPr bwMode="auto">
            <a:xfrm flipH="1">
              <a:off x="2928" y="139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Text Box 11"/>
            <p:cNvSpPr txBox="1">
              <a:spLocks noChangeArrowheads="1"/>
            </p:cNvSpPr>
            <p:nvPr/>
          </p:nvSpPr>
          <p:spPr bwMode="auto">
            <a:xfrm>
              <a:off x="3552" y="1296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pitchFamily="34" charset="0"/>
                  <a:sym typeface="Symbol" pitchFamily="18" charset="2"/>
                </a:rPr>
                <a:t>1</a:t>
              </a:r>
            </a:p>
          </p:txBody>
        </p:sp>
        <p:sp>
          <p:nvSpPr>
            <p:cNvPr id="32783" name="Text Box 12"/>
            <p:cNvSpPr txBox="1">
              <a:spLocks noChangeArrowheads="1"/>
            </p:cNvSpPr>
            <p:nvPr/>
          </p:nvSpPr>
          <p:spPr bwMode="auto">
            <a:xfrm>
              <a:off x="2640" y="157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pitchFamily="34" charset="0"/>
                  <a:sym typeface="Symbol" pitchFamily="18" charset="2"/>
                </a:rPr>
                <a:t>2</a:t>
              </a:r>
            </a:p>
          </p:txBody>
        </p:sp>
        <p:sp>
          <p:nvSpPr>
            <p:cNvPr id="32784" name="Text Box 13"/>
            <p:cNvSpPr txBox="1">
              <a:spLocks noChangeArrowheads="1"/>
            </p:cNvSpPr>
            <p:nvPr/>
          </p:nvSpPr>
          <p:spPr bwMode="auto">
            <a:xfrm>
              <a:off x="2688" y="1200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pitchFamily="34" charset="0"/>
                  <a:sym typeface="Symbol" pitchFamily="18" charset="2"/>
                </a:rPr>
                <a:t>3</a:t>
              </a:r>
            </a:p>
          </p:txBody>
        </p:sp>
      </p:grp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71488" y="1449388"/>
            <a:ext cx="8305800" cy="193899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342900" indent="-342900" fontAlgn="auto">
              <a:spcBef>
                <a:spcPct val="5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diffusion tensor </a:t>
            </a:r>
            <a:r>
              <a:rPr lang="en-US" sz="24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in each voxel can be visualized as a diffusion ellipsoid, with the eigenvectors indicating the directions of the principal axes, and the ellipsoidal proportional to the square root of the eigenvalues defining the</a:t>
            </a:r>
            <a:endParaRPr lang="en-US" sz="240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Tensor Shape</a:t>
            </a:r>
          </a:p>
        </p:txBody>
      </p:sp>
      <p:sp>
        <p:nvSpPr>
          <p:cNvPr id="28" name="Can 27"/>
          <p:cNvSpPr>
            <a:spLocks noChangeArrowheads="1"/>
          </p:cNvSpPr>
          <p:nvPr/>
        </p:nvSpPr>
        <p:spPr bwMode="auto">
          <a:xfrm>
            <a:off x="6672263" y="2892425"/>
            <a:ext cx="1843087" cy="736600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855663" y="2490788"/>
            <a:ext cx="1406525" cy="1384300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-1710465">
            <a:off x="3327400" y="3057525"/>
            <a:ext cx="2535238" cy="508000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3798" name="Text Box 11"/>
          <p:cNvSpPr txBox="1">
            <a:spLocks noChangeArrowheads="1"/>
          </p:cNvSpPr>
          <p:nvPr/>
        </p:nvSpPr>
        <p:spPr bwMode="auto">
          <a:xfrm>
            <a:off x="3505200" y="4451350"/>
            <a:ext cx="2100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1&gt;&gt; 2, 3</a:t>
            </a:r>
          </a:p>
        </p:txBody>
      </p:sp>
      <p:sp>
        <p:nvSpPr>
          <p:cNvPr id="33799" name="Text Box 11"/>
          <p:cNvSpPr txBox="1">
            <a:spLocks noChangeArrowheads="1"/>
          </p:cNvSpPr>
          <p:nvPr/>
        </p:nvSpPr>
        <p:spPr bwMode="auto">
          <a:xfrm>
            <a:off x="609600" y="4451350"/>
            <a:ext cx="2100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1= 2= 3</a:t>
            </a: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6586538" y="4432300"/>
            <a:ext cx="2100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1~2&gt;&gt; 3</a:t>
            </a:r>
          </a:p>
        </p:txBody>
      </p:sp>
      <p:sp>
        <p:nvSpPr>
          <p:cNvPr id="33801" name="TextBox 2"/>
          <p:cNvSpPr txBox="1">
            <a:spLocks noChangeArrowheads="1"/>
          </p:cNvSpPr>
          <p:nvPr/>
        </p:nvSpPr>
        <p:spPr bwMode="auto">
          <a:xfrm>
            <a:off x="3763963" y="5260975"/>
            <a:ext cx="482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Anisotropic media</a:t>
            </a:r>
          </a:p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(white matter)</a:t>
            </a:r>
          </a:p>
        </p:txBody>
      </p:sp>
      <p:sp>
        <p:nvSpPr>
          <p:cNvPr id="33802" name="TextBox 9"/>
          <p:cNvSpPr txBox="1">
            <a:spLocks noChangeArrowheads="1"/>
          </p:cNvSpPr>
          <p:nvPr/>
        </p:nvSpPr>
        <p:spPr bwMode="auto">
          <a:xfrm>
            <a:off x="79375" y="5267325"/>
            <a:ext cx="291465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Isotropic media</a:t>
            </a:r>
          </a:p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(Cerebrospinal Fluid, gray matter)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715000"/>
          </a:xfrm>
          <a:prstGeom prst="rect">
            <a:avLst/>
          </a:prstGeom>
        </p:spPr>
      </p:pic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Exploring the DWI Dataset</a:t>
            </a:r>
            <a:endParaRPr lang="en-US" smtClean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3124200"/>
            <a:ext cx="1371600" cy="18335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5" name="TextBox 11"/>
          <p:cNvSpPr txBox="1">
            <a:spLocks noChangeArrowheads="1"/>
          </p:cNvSpPr>
          <p:nvPr/>
        </p:nvSpPr>
        <p:spPr bwMode="auto">
          <a:xfrm>
            <a:off x="1981200" y="4953000"/>
            <a:ext cx="3946525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Slicer layout menu and select the </a:t>
            </a:r>
            <a:r>
              <a:rPr lang="en-US" sz="2000" b="1" dirty="0" smtClean="0">
                <a:cs typeface="Arial" pitchFamily="34" charset="0"/>
              </a:rPr>
              <a:t>Yellow slice </a:t>
            </a:r>
            <a:r>
              <a:rPr lang="en-US" sz="2000" b="1" dirty="0">
                <a:cs typeface="Arial" pitchFamily="34" charset="0"/>
              </a:rPr>
              <a:t>only </a:t>
            </a:r>
            <a:r>
              <a:rPr lang="en-US" sz="2000" dirty="0" smtClean="0">
                <a:cs typeface="Arial" pitchFamily="34" charset="0"/>
              </a:rPr>
              <a:t>layout.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Corpus Callosum</a:t>
            </a:r>
          </a:p>
        </p:txBody>
      </p:sp>
      <p:pic>
        <p:nvPicPr>
          <p:cNvPr id="3584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4675"/>
            <a:ext cx="479425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6"/>
          <p:cNvSpPr txBox="1">
            <a:spLocks noChangeArrowheads="1"/>
          </p:cNvSpPr>
          <p:nvPr/>
        </p:nvSpPr>
        <p:spPr bwMode="auto">
          <a:xfrm>
            <a:off x="5407025" y="1914525"/>
            <a:ext cx="32797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corpus callosum is a broad thick bundle of dense </a:t>
            </a:r>
            <a:r>
              <a:rPr lang="en-US" sz="24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myelinated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fibers that connect the left and right hemisphere. It is the largest white matter structure in the brain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311150" y="6064250"/>
            <a:ext cx="3346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Image from Gray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 Anatomy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Corpus Callosum</a:t>
            </a:r>
            <a:endParaRPr lang="en-US" smtClean="0"/>
          </a:p>
        </p:txBody>
      </p:sp>
      <p:cxnSp>
        <p:nvCxnSpPr>
          <p:cNvPr id="6" name="Straight Arrow Connector 5"/>
          <p:cNvCxnSpPr>
            <a:stCxn id="36873" idx="3"/>
          </p:cNvCxnSpPr>
          <p:nvPr/>
        </p:nvCxnSpPr>
        <p:spPr>
          <a:xfrm>
            <a:off x="4343400" y="2746405"/>
            <a:ext cx="990600" cy="9873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873" name="TextBox 11"/>
          <p:cNvSpPr txBox="1">
            <a:spLocks noChangeArrowheads="1"/>
          </p:cNvSpPr>
          <p:nvPr/>
        </p:nvSpPr>
        <p:spPr bwMode="auto">
          <a:xfrm>
            <a:off x="2057400" y="2546350"/>
            <a:ext cx="2286000" cy="400110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Corpus Callosum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Characterizing the Size of the tensor: Trace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8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27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algn="ctr"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= </a:t>
            </a:r>
            <a:r>
              <a:rPr lang="el-GR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1+ </a:t>
            </a:r>
            <a:r>
              <a:rPr lang="el-GR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2+</a:t>
            </a:r>
            <a:r>
              <a:rPr lang="el-GR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 </a:t>
            </a:r>
          </a:p>
          <a:p>
            <a:pPr marL="0" indent="0" eaLnBrk="1" hangingPunct="1">
              <a:lnSpc>
                <a:spcPct val="80000"/>
              </a:lnSpc>
            </a:pPr>
            <a:endParaRPr lang="en-US" sz="27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lnSpc>
                <a:spcPct val="80000"/>
              </a:lnSpc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is intrinsic to the tissue and is independent of fiber orientation, and diffusion sensitizing gradient directions</a:t>
            </a:r>
          </a:p>
          <a:p>
            <a:pPr marL="0" indent="0" eaLnBrk="1" hangingPunct="1">
              <a:lnSpc>
                <a:spcPct val="80000"/>
              </a:lnSpc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is a clinically relevant parameter for monitoring stroke and neurological condition (degree of structural coherence in tissue)</a:t>
            </a:r>
          </a:p>
          <a:p>
            <a:pPr marL="0" indent="0" eaLnBrk="1" hangingPunct="1">
              <a:lnSpc>
                <a:spcPct val="80000"/>
              </a:lnSpc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is useful to characterize the size of the diffusion ellipsoid</a:t>
            </a:r>
          </a:p>
          <a:p>
            <a:pPr marL="0" indent="0"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27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Diffusion Weighted Imaging (DWI)</a:t>
            </a:r>
          </a:p>
        </p:txBody>
      </p:sp>
      <p:grpSp>
        <p:nvGrpSpPr>
          <p:cNvPr id="33" name="Grouper 32"/>
          <p:cNvGrpSpPr/>
          <p:nvPr/>
        </p:nvGrpSpPr>
        <p:grpSpPr>
          <a:xfrm>
            <a:off x="1797758" y="1528538"/>
            <a:ext cx="5939473" cy="4518615"/>
            <a:chOff x="89596" y="1929746"/>
            <a:chExt cx="3513733" cy="2564689"/>
          </a:xfrm>
        </p:grpSpPr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89596" y="1929746"/>
              <a:ext cx="3513733" cy="2564689"/>
              <a:chOff x="3408" y="1200"/>
              <a:chExt cx="1200" cy="1017"/>
            </a:xfrm>
          </p:grpSpPr>
          <p:pic>
            <p:nvPicPr>
              <p:cNvPr id="5" name="Picture 3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00"/>
                <a:ext cx="1200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33" descr="Basel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00"/>
                <a:ext cx="267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34" descr="Basel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" y="1200"/>
                <a:ext cx="267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35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240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" charset="0"/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1662756" y="2415652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391098" y="2415652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3036934" y="2421415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247452" y="2421415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S0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990562" y="2415652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S0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62756" y="3249313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S6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391098" y="3249313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S7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36934" y="3255076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S8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7452" y="3255076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S4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990562" y="3249313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S5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47452" y="4081651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S9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924107" y="4084397"/>
              <a:ext cx="583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S10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1574149" y="4084397"/>
              <a:ext cx="556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S11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2343971" y="4081651"/>
              <a:ext cx="556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S12</a:t>
              </a:r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533400" y="61722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In this example, the DWI scan was acquired with 12 diffusion sensitizing gradient directions (S1-S12) and 2 non-diffusion sensitizing gradients (S0)</a:t>
            </a:r>
          </a:p>
        </p:txBody>
      </p:sp>
    </p:spTree>
    <p:extLst>
      <p:ext uri="{BB962C8B-B14F-4D97-AF65-F5344CB8AC3E}">
        <p14:creationId xmlns:p14="http://schemas.microsoft.com/office/powerpoint/2010/main" val="360409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38921" idx="2"/>
          </p:cNvCxnSpPr>
          <p:nvPr/>
        </p:nvCxnSpPr>
        <p:spPr>
          <a:xfrm>
            <a:off x="5143500" y="3073063"/>
            <a:ext cx="266700" cy="18037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921" name="TextBox 11"/>
          <p:cNvSpPr txBox="1">
            <a:spLocks noChangeArrowheads="1"/>
          </p:cNvSpPr>
          <p:nvPr/>
        </p:nvSpPr>
        <p:spPr bwMode="auto">
          <a:xfrm>
            <a:off x="2514600" y="2057400"/>
            <a:ext cx="52578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</a:t>
            </a:r>
            <a:r>
              <a:rPr lang="en-US" sz="2000" dirty="0"/>
              <a:t> </a:t>
            </a:r>
            <a:r>
              <a:rPr lang="en-US" sz="2000" dirty="0" smtClean="0"/>
              <a:t>menu, then select </a:t>
            </a:r>
            <a:r>
              <a:rPr lang="en-US" sz="2000" b="1" dirty="0" smtClean="0"/>
              <a:t>Diffusion</a:t>
            </a:r>
            <a:r>
              <a:rPr lang="en-US" sz="2000" dirty="0" smtClean="0"/>
              <a:t> -&gt; </a:t>
            </a:r>
            <a:r>
              <a:rPr lang="en-US" sz="2000" b="1" dirty="0" smtClean="0"/>
              <a:t>Quantify</a:t>
            </a:r>
            <a:r>
              <a:rPr lang="en-US" sz="2000" dirty="0" smtClean="0"/>
              <a:t> -&gt; </a:t>
            </a:r>
            <a:r>
              <a:rPr lang="en-US" sz="2000" b="1" dirty="0"/>
              <a:t>Diffusion Tensor </a:t>
            </a:r>
            <a:r>
              <a:rPr lang="en-US" sz="2000" b="1" dirty="0" smtClean="0"/>
              <a:t>Scalar Maps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smtClean="0"/>
          </a:p>
        </p:txBody>
      </p:sp>
      <p:sp>
        <p:nvSpPr>
          <p:cNvPr id="39944" name="TextBox 11"/>
          <p:cNvSpPr txBox="1">
            <a:spLocks noChangeArrowheads="1"/>
          </p:cNvSpPr>
          <p:nvPr/>
        </p:nvSpPr>
        <p:spPr bwMode="auto">
          <a:xfrm>
            <a:off x="4419600" y="2286000"/>
            <a:ext cx="4495800" cy="280076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Type in the following information in the IO menu: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Operation </a:t>
            </a:r>
            <a:r>
              <a:rPr lang="en-US" altLang="en-US" sz="2000" dirty="0"/>
              <a:t>‘</a:t>
            </a:r>
            <a:r>
              <a:rPr lang="en-US" sz="2000" b="1" dirty="0"/>
              <a:t>Trace</a:t>
            </a:r>
            <a:r>
              <a:rPr lang="en-US" altLang="en-US" sz="2000" dirty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-set </a:t>
            </a:r>
            <a:r>
              <a:rPr lang="en-US" sz="2000" b="1" dirty="0"/>
              <a:t>Input DTI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-select </a:t>
            </a:r>
            <a:r>
              <a:rPr lang="en-US" sz="2000" b="1" dirty="0"/>
              <a:t>Output </a:t>
            </a:r>
            <a:r>
              <a:rPr lang="en-US" sz="2000" b="1" dirty="0" smtClean="0"/>
              <a:t>Volume </a:t>
            </a:r>
            <a:r>
              <a:rPr lang="en-US" altLang="en-US" sz="2000" b="1" dirty="0"/>
              <a:t>‘</a:t>
            </a:r>
            <a:r>
              <a:rPr lang="en-US" sz="2000" b="1" dirty="0"/>
              <a:t>Create </a:t>
            </a:r>
            <a:r>
              <a:rPr lang="en-US" sz="2000" b="1" dirty="0" smtClean="0"/>
              <a:t>new Volume as...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/>
              <a:t>‘</a:t>
            </a:r>
            <a:r>
              <a:rPr lang="en-US" sz="2000" b="1" dirty="0"/>
              <a:t>trace</a:t>
            </a:r>
            <a:r>
              <a:rPr lang="en-US" altLang="en-US" sz="2000" dirty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-click on </a:t>
            </a:r>
            <a:r>
              <a:rPr lang="en-US" sz="2000" b="1" dirty="0"/>
              <a:t>Apply</a:t>
            </a:r>
            <a:r>
              <a:rPr lang="en-US" sz="2000" dirty="0"/>
              <a:t> to calculate the trace map of the tensor </a:t>
            </a:r>
            <a:r>
              <a:rPr lang="en-US" sz="2000" dirty="0" smtClean="0"/>
              <a:t>volume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0" y="2971800"/>
            <a:ext cx="3657600" cy="16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smtClean="0"/>
          </a:p>
        </p:txBody>
      </p:sp>
      <p:sp>
        <p:nvSpPr>
          <p:cNvPr id="40968" name="TextBox 11"/>
          <p:cNvSpPr txBox="1">
            <a:spLocks noChangeArrowheads="1"/>
          </p:cNvSpPr>
          <p:nvPr/>
        </p:nvSpPr>
        <p:spPr bwMode="auto">
          <a:xfrm>
            <a:off x="228600" y="3733800"/>
            <a:ext cx="3362325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The </a:t>
            </a:r>
            <a:r>
              <a:rPr lang="en-US" sz="2000" dirty="0">
                <a:cs typeface="Arial" pitchFamily="34" charset="0"/>
              </a:rPr>
              <a:t>trace image appears in the </a:t>
            </a:r>
            <a:r>
              <a:rPr lang="en-US" sz="2000" dirty="0" smtClean="0">
                <a:cs typeface="Arial" pitchFamily="34" charset="0"/>
              </a:rPr>
              <a:t>yellow viewer</a:t>
            </a:r>
            <a:endParaRPr lang="en-US" sz="2000" dirty="0"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10" idx="3"/>
          </p:cNvCxnSpPr>
          <p:nvPr/>
        </p:nvCxnSpPr>
        <p:spPr>
          <a:xfrm>
            <a:off x="2438400" y="1952655"/>
            <a:ext cx="1981200" cy="18094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57200" y="1752600"/>
            <a:ext cx="19812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Set </a:t>
            </a:r>
            <a:r>
              <a:rPr lang="en-US" sz="2000" b="1" dirty="0" smtClean="0"/>
              <a:t>L</a:t>
            </a:r>
            <a:r>
              <a:rPr lang="en-US" sz="2000" dirty="0" smtClean="0"/>
              <a:t> as </a:t>
            </a:r>
            <a:r>
              <a:rPr lang="en-US" sz="2000" b="1" dirty="0" smtClean="0"/>
              <a:t>none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smtClean="0"/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762000" y="2667000"/>
            <a:ext cx="31242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Adjust window level by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right-</a:t>
            </a:r>
            <a:r>
              <a:rPr lang="en-US" altLang="zh-CN" sz="2000" dirty="0" smtClean="0"/>
              <a:t>dragging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down.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4203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sp>
        <p:nvSpPr>
          <p:cNvPr id="41992" name="TextBox 11"/>
          <p:cNvSpPr txBox="1">
            <a:spLocks noChangeArrowheads="1"/>
          </p:cNvSpPr>
          <p:nvPr/>
        </p:nvSpPr>
        <p:spPr bwMode="auto">
          <a:xfrm>
            <a:off x="0" y="2695857"/>
            <a:ext cx="3257550" cy="366254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Position your mouse over the </a:t>
            </a:r>
            <a:r>
              <a:rPr lang="en-US" sz="2000" b="1" dirty="0">
                <a:cs typeface="Arial" pitchFamily="34" charset="0"/>
              </a:rPr>
              <a:t>pin icon </a:t>
            </a:r>
            <a:r>
              <a:rPr lang="en-US" sz="2000" dirty="0">
                <a:cs typeface="Arial" pitchFamily="34" charset="0"/>
              </a:rPr>
              <a:t>and then select the </a:t>
            </a:r>
            <a:r>
              <a:rPr lang="en-US" sz="2000" b="1" dirty="0">
                <a:cs typeface="Arial" pitchFamily="34" charset="0"/>
              </a:rPr>
              <a:t>‘&gt;&gt;’ </a:t>
            </a:r>
            <a:r>
              <a:rPr lang="en-US" sz="2000" dirty="0">
                <a:cs typeface="Arial" pitchFamily="34" charset="0"/>
              </a:rPr>
              <a:t>icon to display this table and fill in the following information: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volume </a:t>
            </a:r>
            <a:r>
              <a:rPr lang="en-US" altLang="en-US" sz="2000" dirty="0"/>
              <a:t>‘</a:t>
            </a:r>
            <a:r>
              <a:rPr lang="en-US" sz="2000" b="1" dirty="0"/>
              <a:t>trace</a:t>
            </a:r>
            <a:r>
              <a:rPr lang="en-US" altLang="en-US" sz="2000" dirty="0"/>
              <a:t>’</a:t>
            </a:r>
            <a:r>
              <a:rPr lang="en-US" sz="2000" dirty="0"/>
              <a:t> in the Background viewer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volume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dti</a:t>
            </a:r>
            <a:r>
              <a:rPr lang="en-US" altLang="en-US" sz="2000" dirty="0"/>
              <a:t>’</a:t>
            </a:r>
            <a:r>
              <a:rPr lang="en-US" altLang="ja-JP" sz="2000" dirty="0"/>
              <a:t> in the Foreground viewer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Set the </a:t>
            </a:r>
            <a:r>
              <a:rPr lang="en-US" sz="2000" b="1" dirty="0"/>
              <a:t>opacity</a:t>
            </a:r>
            <a:r>
              <a:rPr lang="en-US" sz="2000" dirty="0"/>
              <a:t> of the </a:t>
            </a:r>
            <a:r>
              <a:rPr lang="en-US" sz="2000" b="1" dirty="0" err="1"/>
              <a:t>dti</a:t>
            </a:r>
            <a:r>
              <a:rPr lang="en-US" sz="2000" dirty="0"/>
              <a:t> volume to </a:t>
            </a:r>
            <a:r>
              <a:rPr lang="en-US" sz="2000" b="1" dirty="0" smtClean="0"/>
              <a:t>0.40</a:t>
            </a:r>
            <a:endParaRPr lang="en-US" sz="20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505200" y="1752600"/>
            <a:ext cx="5638800" cy="11429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43017" idx="3"/>
          </p:cNvCxnSpPr>
          <p:nvPr/>
        </p:nvCxnSpPr>
        <p:spPr>
          <a:xfrm>
            <a:off x="4208463" y="1980933"/>
            <a:ext cx="1201737" cy="251486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017" name="TextBox 11"/>
          <p:cNvSpPr txBox="1">
            <a:spLocks noChangeArrowheads="1"/>
          </p:cNvSpPr>
          <p:nvPr/>
        </p:nvSpPr>
        <p:spPr bwMode="auto">
          <a:xfrm>
            <a:off x="152400" y="1319213"/>
            <a:ext cx="4056063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Position your mouse within the region of the </a:t>
            </a:r>
            <a:r>
              <a:rPr lang="en-US" sz="2000" dirty="0" smtClean="0">
                <a:cs typeface="Arial" pitchFamily="34" charset="0"/>
              </a:rPr>
              <a:t>Corpus Callosum </a:t>
            </a:r>
            <a:r>
              <a:rPr lang="en-US" sz="2000" dirty="0">
                <a:cs typeface="Arial" pitchFamily="34" charset="0"/>
              </a:rPr>
              <a:t>and observe the trace </a:t>
            </a:r>
            <a:r>
              <a:rPr lang="en-US" sz="2000" dirty="0" smtClean="0">
                <a:cs typeface="Arial" pitchFamily="34" charset="0"/>
              </a:rPr>
              <a:t>values in the </a:t>
            </a:r>
            <a:r>
              <a:rPr lang="en-US" sz="2000" b="1" dirty="0" smtClean="0">
                <a:cs typeface="Arial" pitchFamily="34" charset="0"/>
              </a:rPr>
              <a:t>Data Probe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81" y="5486400"/>
            <a:ext cx="2892419" cy="1219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sp>
        <p:nvSpPr>
          <p:cNvPr id="44041" name="TextBox 21"/>
          <p:cNvSpPr txBox="1">
            <a:spLocks noChangeArrowheads="1"/>
          </p:cNvSpPr>
          <p:nvPr/>
        </p:nvSpPr>
        <p:spPr bwMode="auto">
          <a:xfrm>
            <a:off x="19050" y="1666875"/>
            <a:ext cx="4200525" cy="1323439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Note how the Trace values are fairly uniform in both white and gray matter, even if the tissues are different in structure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  <p:cxnSp>
        <p:nvCxnSpPr>
          <p:cNvPr id="10" name="Straight Arrow Connector 9"/>
          <p:cNvCxnSpPr>
            <a:stCxn id="44041" idx="3"/>
          </p:cNvCxnSpPr>
          <p:nvPr/>
        </p:nvCxnSpPr>
        <p:spPr>
          <a:xfrm>
            <a:off x="4219575" y="2328595"/>
            <a:ext cx="1343025" cy="178620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181" y="5486400"/>
            <a:ext cx="2892419" cy="1219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991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Scalar Maps: Fractional Anisotropy</a:t>
            </a:r>
          </a:p>
        </p:txBody>
      </p:sp>
      <p:graphicFrame>
        <p:nvGraphicFramePr>
          <p:cNvPr id="45059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1331913" y="1358900"/>
          <a:ext cx="6270625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6" name="Equation" r:id="rId3" imgW="2717800" imgH="571500" progId="Equation.3">
                  <p:embed/>
                </p:oleObj>
              </mc:Choice>
              <mc:Fallback>
                <p:oleObj name="Equation" r:id="rId3" imgW="2717800" imgH="571500" progId="Equation.3">
                  <p:embed/>
                  <p:pic>
                    <p:nvPicPr>
                      <p:cNvPr id="0" name="Content Placeholder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58900"/>
                        <a:ext cx="6270625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FA(D) is intrinsic to the tissue and is independent of fiber orientation, and diffusion sensitizing gradient directions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FA(D) is useful to characterize the shape (degree of </a:t>
            </a:r>
            <a:r>
              <a:rPr lang="en-US" alt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out-of-roundness</a:t>
            </a:r>
            <a:r>
              <a:rPr lang="en-US" alt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of the diffusion ellipsoid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Low FA: 		</a:t>
            </a:r>
            <a:r>
              <a:rPr lang="en-US" sz="3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High </a:t>
            </a:r>
            <a:r>
              <a:rPr lang="en-US" sz="3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FA: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000" dirty="0" smtClean="0"/>
              <a:t>						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252663" y="5024120"/>
            <a:ext cx="703262" cy="644525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3214688" y="5410200"/>
            <a:ext cx="280828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Oval 10"/>
          <p:cNvSpPr>
            <a:spLocks noChangeArrowheads="1"/>
          </p:cNvSpPr>
          <p:nvPr/>
        </p:nvSpPr>
        <p:spPr bwMode="auto">
          <a:xfrm rot="18568984">
            <a:off x="7598205" y="5185530"/>
            <a:ext cx="704850" cy="228600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819"/>
            <a:ext cx="9144000" cy="5715000"/>
          </a:xfrm>
          <a:prstGeom prst="rect">
            <a:avLst/>
          </a:prstGeom>
        </p:spPr>
      </p:pic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6088" name="TextBox 11"/>
          <p:cNvSpPr txBox="1">
            <a:spLocks noChangeArrowheads="1"/>
          </p:cNvSpPr>
          <p:nvPr/>
        </p:nvSpPr>
        <p:spPr bwMode="auto">
          <a:xfrm>
            <a:off x="4419600" y="1981200"/>
            <a:ext cx="4400550" cy="341632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Fill in the following information: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-Set </a:t>
            </a:r>
            <a:r>
              <a:rPr lang="en-US" sz="2000" b="1" dirty="0"/>
              <a:t>Input DTI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dirty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</a:t>
            </a:r>
            <a:r>
              <a:rPr lang="en-US" sz="2000" b="1" dirty="0"/>
              <a:t>Output Scalar Volume</a:t>
            </a:r>
            <a:r>
              <a:rPr lang="en-US" sz="2000" dirty="0"/>
              <a:t> </a:t>
            </a:r>
            <a:r>
              <a:rPr lang="en-US" altLang="en-US" sz="2000" dirty="0"/>
              <a:t>‘</a:t>
            </a:r>
            <a:r>
              <a:rPr lang="en-US" sz="2000" b="1" dirty="0"/>
              <a:t>Create new </a:t>
            </a:r>
            <a:r>
              <a:rPr lang="en-US" sz="2000" b="1" dirty="0" smtClean="0"/>
              <a:t>Volume as 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fa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In </a:t>
            </a:r>
            <a:r>
              <a:rPr lang="en-US" sz="2000" dirty="0" smtClean="0"/>
              <a:t>‘</a:t>
            </a:r>
            <a:r>
              <a:rPr lang="en-US" sz="2000" b="1" dirty="0" smtClean="0"/>
              <a:t>Scalar Measurement</a:t>
            </a:r>
            <a:r>
              <a:rPr lang="en-US" sz="2000" dirty="0" smtClean="0"/>
              <a:t>’, select </a:t>
            </a:r>
            <a:r>
              <a:rPr lang="en-US" sz="2000" dirty="0"/>
              <a:t> ‘</a:t>
            </a:r>
            <a:r>
              <a:rPr lang="en-US" sz="2000" b="1" dirty="0"/>
              <a:t>Fractional Anisotropy</a:t>
            </a:r>
            <a:r>
              <a:rPr 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Click on </a:t>
            </a:r>
            <a:r>
              <a:rPr lang="en-US" sz="2000" b="1" dirty="0"/>
              <a:t>Apply</a:t>
            </a:r>
            <a:r>
              <a:rPr lang="en-US" sz="2000" dirty="0"/>
              <a:t> to calculate the Fractional Anisotropy map of the tensor </a:t>
            </a:r>
            <a:r>
              <a:rPr lang="en-US" sz="2000" dirty="0" smtClean="0"/>
              <a:t>volume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659" y="2438400"/>
            <a:ext cx="3471541" cy="21336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dirty="0" smtClean="0"/>
          </a:p>
        </p:txBody>
      </p:sp>
      <p:sp>
        <p:nvSpPr>
          <p:cNvPr id="47112" name="TextBox 11"/>
          <p:cNvSpPr txBox="1">
            <a:spLocks noChangeArrowheads="1"/>
          </p:cNvSpPr>
          <p:nvPr/>
        </p:nvSpPr>
        <p:spPr bwMode="auto">
          <a:xfrm>
            <a:off x="105534" y="3077338"/>
            <a:ext cx="3608388" cy="646113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pitchFamily="34" charset="0"/>
              </a:rPr>
              <a:t>The </a:t>
            </a:r>
            <a:r>
              <a:rPr lang="en-US" dirty="0" smtClean="0">
                <a:cs typeface="Arial" pitchFamily="34" charset="0"/>
              </a:rPr>
              <a:t>FA image </a:t>
            </a:r>
            <a:r>
              <a:rPr lang="en-US" dirty="0">
                <a:cs typeface="Arial" pitchFamily="34" charset="0"/>
              </a:rPr>
              <a:t>appears in the </a:t>
            </a:r>
            <a:r>
              <a:rPr lang="en-US" dirty="0" smtClean="0">
                <a:cs typeface="Arial" pitchFamily="34" charset="0"/>
              </a:rPr>
              <a:t>yellow viewer</a:t>
            </a:r>
            <a:endParaRPr lang="en-US" dirty="0"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8" idx="3"/>
          </p:cNvCxnSpPr>
          <p:nvPr/>
        </p:nvCxnSpPr>
        <p:spPr>
          <a:xfrm>
            <a:off x="2438400" y="1952655"/>
            <a:ext cx="2057400" cy="18094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457200" y="1752600"/>
            <a:ext cx="19812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Set </a:t>
            </a:r>
            <a:r>
              <a:rPr lang="en-US" sz="2000" b="1" dirty="0" smtClean="0"/>
              <a:t>L</a:t>
            </a:r>
            <a:r>
              <a:rPr lang="en-US" sz="2000" dirty="0" smtClean="0"/>
              <a:t> as </a:t>
            </a:r>
            <a:r>
              <a:rPr lang="en-US" sz="2000" b="1" dirty="0" smtClean="0"/>
              <a:t>none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From DWI to DTI</a:t>
            </a: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89596" y="1929746"/>
            <a:ext cx="3513733" cy="2564689"/>
            <a:chOff x="3408" y="1200"/>
            <a:chExt cx="1200" cy="1017"/>
          </a:xfrm>
        </p:grpSpPr>
        <p:pic>
          <p:nvPicPr>
            <p:cNvPr id="5" name="Picture 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200"/>
              <a:ext cx="1200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3" descr="Basel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200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4" descr="Basel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1200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4368" y="1872"/>
              <a:ext cx="240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" charset="0"/>
              </a:endParaRPr>
            </a:p>
          </p:txBody>
        </p:sp>
      </p:grpSp>
      <p:graphicFrame>
        <p:nvGraphicFramePr>
          <p:cNvPr id="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146553"/>
              </p:ext>
            </p:extLst>
          </p:nvPr>
        </p:nvGraphicFramePr>
        <p:xfrm>
          <a:off x="3352277" y="5393824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277" y="5393824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35"/>
          <p:cNvSpPr txBox="1"/>
          <p:nvPr/>
        </p:nvSpPr>
        <p:spPr>
          <a:xfrm>
            <a:off x="2742653" y="6170964"/>
            <a:ext cx="3505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j-lt"/>
                <a:ea typeface="+mn-ea"/>
                <a:cs typeface="+mn-cs"/>
              </a:rPr>
              <a:t>Stejskal-Tanner (1965) </a:t>
            </a:r>
          </a:p>
        </p:txBody>
      </p:sp>
      <p:pic>
        <p:nvPicPr>
          <p:cNvPr id="11" name="Image 10" descr="Screen Shot 2013-09-08 at 2.56.1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53" y="2017811"/>
            <a:ext cx="2444579" cy="2453928"/>
          </a:xfrm>
          <a:prstGeom prst="rect">
            <a:avLst/>
          </a:prstGeom>
        </p:spPr>
      </p:pic>
      <p:sp>
        <p:nvSpPr>
          <p:cNvPr id="12" name="Flèche vers la droite 11"/>
          <p:cNvSpPr/>
          <p:nvPr/>
        </p:nvSpPr>
        <p:spPr>
          <a:xfrm rot="3305936">
            <a:off x="2775469" y="4725701"/>
            <a:ext cx="908216" cy="553809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92343" y="1283415"/>
            <a:ext cx="224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/>
              <a:t>DWI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6298261" y="1290686"/>
            <a:ext cx="224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/>
              <a:t>DTI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247853" y="5946923"/>
            <a:ext cx="2653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/>
              <a:t>Si: DWI volume acquired with ith gradient</a:t>
            </a:r>
          </a:p>
          <a:p>
            <a:r>
              <a:rPr lang="fr-FR" sz="1400" i="1"/>
              <a:t>So: Baseline volume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662756" y="2415652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391098" y="2415652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S2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036934" y="2421415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28600" y="2438400"/>
            <a:ext cx="514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S0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990562" y="2415652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S0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662756" y="3249313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S6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391098" y="3249313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S7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036934" y="3255076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S8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47452" y="3255076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S4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90562" y="3249313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S5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47452" y="4081651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S9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924107" y="4084397"/>
            <a:ext cx="583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S10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574149" y="4084397"/>
            <a:ext cx="55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S11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343971" y="4081651"/>
            <a:ext cx="55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11853" y="4504538"/>
            <a:ext cx="2353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DWI dataset acquired with 12 gradient and 2 baseline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767830" y="4471739"/>
            <a:ext cx="1502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DTI dataset</a:t>
            </a:r>
          </a:p>
        </p:txBody>
      </p:sp>
      <p:sp>
        <p:nvSpPr>
          <p:cNvPr id="33" name="Flèche vers la droite 32"/>
          <p:cNvSpPr/>
          <p:nvPr/>
        </p:nvSpPr>
        <p:spPr>
          <a:xfrm rot="18976837">
            <a:off x="5629502" y="4837341"/>
            <a:ext cx="908216" cy="553809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6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8136" name="TextBox 11"/>
          <p:cNvSpPr txBox="1">
            <a:spLocks noChangeArrowheads="1"/>
          </p:cNvSpPr>
          <p:nvPr/>
        </p:nvSpPr>
        <p:spPr bwMode="auto">
          <a:xfrm>
            <a:off x="371475" y="3352800"/>
            <a:ext cx="3243263" cy="25542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Position your mouse over the </a:t>
            </a:r>
            <a:r>
              <a:rPr lang="en-US" sz="2000" b="1">
                <a:cs typeface="Arial" pitchFamily="34" charset="0"/>
              </a:rPr>
              <a:t>pin icon </a:t>
            </a:r>
            <a:r>
              <a:rPr lang="en-US" sz="2000">
                <a:cs typeface="Arial" pitchFamily="34" charset="0"/>
              </a:rPr>
              <a:t>and click the </a:t>
            </a:r>
            <a:r>
              <a:rPr lang="en-US" sz="2000" b="1">
                <a:cs typeface="Arial" pitchFamily="34" charset="0"/>
              </a:rPr>
              <a:t>‘&gt;&gt;’ icon </a:t>
            </a:r>
            <a:r>
              <a:rPr lang="en-US" sz="2000">
                <a:cs typeface="Arial" pitchFamily="34" charset="0"/>
              </a:rPr>
              <a:t>to display this table. Set the background volume to </a:t>
            </a:r>
            <a:r>
              <a:rPr lang="en-US" sz="2000" b="1">
                <a:cs typeface="Arial" pitchFamily="34" charset="0"/>
              </a:rPr>
              <a:t>‘fa’</a:t>
            </a:r>
            <a:r>
              <a:rPr lang="en-US" sz="2000">
                <a:cs typeface="Arial" pitchFamily="34" charset="0"/>
              </a:rPr>
              <a:t> and be sure the foreground volume is still set to </a:t>
            </a:r>
            <a:r>
              <a:rPr lang="en-US" sz="2000" b="1">
                <a:cs typeface="Arial" pitchFamily="34" charset="0"/>
              </a:rPr>
              <a:t>‘dti’ </a:t>
            </a:r>
            <a:r>
              <a:rPr lang="en-US" sz="2000">
                <a:cs typeface="Arial" pitchFamily="34" charset="0"/>
              </a:rPr>
              <a:t>with </a:t>
            </a:r>
            <a:r>
              <a:rPr lang="en-US" sz="2000" b="1">
                <a:cs typeface="Arial" pitchFamily="34" charset="0"/>
              </a:rPr>
              <a:t>opacity </a:t>
            </a:r>
            <a:r>
              <a:rPr lang="en-US" sz="2000">
                <a:cs typeface="Arial" pitchFamily="34" charset="0"/>
              </a:rPr>
              <a:t>at 0.40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57600" y="1729746"/>
            <a:ext cx="5451894" cy="1165854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9160" name="TextBox 11"/>
          <p:cNvSpPr txBox="1">
            <a:spLocks noChangeArrowheads="1"/>
          </p:cNvSpPr>
          <p:nvPr/>
        </p:nvSpPr>
        <p:spPr bwMode="auto">
          <a:xfrm>
            <a:off x="0" y="1592263"/>
            <a:ext cx="4419600" cy="16303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ja-JP" sz="2000" dirty="0"/>
              <a:t>Explore the FA values in the </a:t>
            </a:r>
            <a:r>
              <a:rPr lang="en-US" altLang="ja-JP" sz="2000" dirty="0" smtClean="0"/>
              <a:t>Corpus </a:t>
            </a:r>
            <a:r>
              <a:rPr lang="en-US" altLang="ja-JP" sz="2000" dirty="0"/>
              <a:t>C</a:t>
            </a:r>
            <a:r>
              <a:rPr lang="en-US" altLang="ja-JP" sz="2000" dirty="0" smtClean="0"/>
              <a:t>allosum </a:t>
            </a:r>
            <a:r>
              <a:rPr lang="en-US" altLang="ja-JP" sz="2000" dirty="0"/>
              <a:t>and in adjacent gray matter areas. </a:t>
            </a:r>
            <a:r>
              <a:rPr lang="en-US" sz="2000" dirty="0"/>
              <a:t>Note how the FA values are high in the white matter areas, and low </a:t>
            </a:r>
            <a:r>
              <a:rPr lang="en-US" sz="2000" dirty="0" smtClean="0"/>
              <a:t>in </a:t>
            </a:r>
            <a:r>
              <a:rPr lang="en-US" sz="2000" dirty="0"/>
              <a:t>gray matter regions</a:t>
            </a:r>
          </a:p>
        </p:txBody>
      </p:sp>
      <p:cxnSp>
        <p:nvCxnSpPr>
          <p:cNvPr id="10" name="Straight Arrow Connector 9"/>
          <p:cNvCxnSpPr>
            <a:stCxn id="49160" idx="3"/>
          </p:cNvCxnSpPr>
          <p:nvPr/>
        </p:nvCxnSpPr>
        <p:spPr>
          <a:xfrm>
            <a:off x="4419600" y="2407444"/>
            <a:ext cx="1066800" cy="20121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0" y="5562600"/>
            <a:ext cx="3098800" cy="1066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9160" name="TextBox 11"/>
          <p:cNvSpPr txBox="1">
            <a:spLocks noChangeArrowheads="1"/>
          </p:cNvSpPr>
          <p:nvPr/>
        </p:nvSpPr>
        <p:spPr bwMode="auto">
          <a:xfrm>
            <a:off x="0" y="2362200"/>
            <a:ext cx="35052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ja-JP" sz="2000" dirty="0" smtClean="0"/>
              <a:t>Change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Conventional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505200" y="1752600"/>
            <a:ext cx="1752600" cy="762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04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5205413" y="2312988"/>
            <a:ext cx="3494087" cy="2230437"/>
          </a:xfrm>
          <a:solidFill>
            <a:srgbClr val="D9D9D9"/>
          </a:solidFill>
        </p:spPr>
        <p:txBody>
          <a:bodyPr/>
          <a:lstStyle/>
          <a:p>
            <a:pPr algn="l" eaLnBrk="1" hangingPunct="1"/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Part 2: </a:t>
            </a:r>
            <a:b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Visualizing the tensor data</a:t>
            </a:r>
          </a:p>
        </p:txBody>
      </p:sp>
      <p:pic>
        <p:nvPicPr>
          <p:cNvPr id="5222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847850"/>
            <a:ext cx="4627563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3256" name="TextBox 21"/>
          <p:cNvSpPr txBox="1">
            <a:spLocks noChangeArrowheads="1"/>
          </p:cNvSpPr>
          <p:nvPr/>
        </p:nvSpPr>
        <p:spPr bwMode="auto">
          <a:xfrm>
            <a:off x="4343400" y="2133600"/>
            <a:ext cx="3810000" cy="7064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/>
              <a:t>Click on the Modules menu and select the module </a:t>
            </a:r>
            <a:r>
              <a:rPr lang="en-US" sz="2000" b="1"/>
              <a:t>Volumes </a:t>
            </a:r>
            <a:endParaRPr lang="en-US" sz="200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71800" y="2514600"/>
            <a:ext cx="1371602" cy="1143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3256" name="TextBox 21"/>
          <p:cNvSpPr txBox="1">
            <a:spLocks noChangeArrowheads="1"/>
          </p:cNvSpPr>
          <p:nvPr/>
        </p:nvSpPr>
        <p:spPr bwMode="auto">
          <a:xfrm>
            <a:off x="4495800" y="1981200"/>
            <a:ext cx="3810000" cy="224676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Position the mouse over the </a:t>
            </a:r>
            <a:r>
              <a:rPr lang="en-US" sz="2000" b="1" dirty="0" smtClean="0"/>
              <a:t>pin icon </a:t>
            </a:r>
            <a:r>
              <a:rPr lang="en-US" sz="2000" dirty="0" smtClean="0"/>
              <a:t>and select the </a:t>
            </a:r>
            <a:r>
              <a:rPr lang="en-US" sz="2000" b="1" dirty="0" smtClean="0"/>
              <a:t>‘&lt;&lt;‘ </a:t>
            </a:r>
            <a:r>
              <a:rPr lang="en-US" sz="2000" dirty="0" smtClean="0"/>
              <a:t>icon to display the axial slice toolbar. Set the </a:t>
            </a:r>
            <a:r>
              <a:rPr lang="en-US" sz="2000" b="1" dirty="0" smtClean="0"/>
              <a:t>Foreground </a:t>
            </a:r>
            <a:r>
              <a:rPr lang="en-US" sz="2000" dirty="0" smtClean="0"/>
              <a:t>to ‘</a:t>
            </a:r>
            <a:r>
              <a:rPr lang="en-US" sz="2000" b="1" dirty="0" err="1" smtClean="0"/>
              <a:t>fa</a:t>
            </a:r>
            <a:r>
              <a:rPr lang="en-US" sz="2000" dirty="0" smtClean="0"/>
              <a:t>’ and the </a:t>
            </a:r>
            <a:r>
              <a:rPr lang="en-US" sz="2000" b="1" dirty="0" smtClean="0"/>
              <a:t>Background </a:t>
            </a:r>
            <a:r>
              <a:rPr lang="en-US" sz="2000" dirty="0" smtClean="0"/>
              <a:t>to ‘</a:t>
            </a:r>
            <a:r>
              <a:rPr lang="en-US" sz="2000" b="1" dirty="0" err="1" smtClean="0"/>
              <a:t>dti</a:t>
            </a:r>
            <a:r>
              <a:rPr lang="en-US" sz="2000" dirty="0" smtClean="0"/>
              <a:t>’, with the </a:t>
            </a:r>
            <a:r>
              <a:rPr lang="en-US" sz="2000" b="1" dirty="0" smtClean="0"/>
              <a:t>Foreground </a:t>
            </a:r>
            <a:r>
              <a:rPr lang="en-US" sz="2000" dirty="0" smtClean="0"/>
              <a:t>opacity set to </a:t>
            </a:r>
            <a:r>
              <a:rPr lang="en-US" sz="2000" b="1" dirty="0" smtClean="0"/>
              <a:t>1.00</a:t>
            </a:r>
            <a:endParaRPr lang="en-US" sz="2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581400" y="4572000"/>
            <a:ext cx="2438400" cy="1066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4280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36576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Set the </a:t>
            </a:r>
            <a:r>
              <a:rPr lang="en-US" sz="2000" b="1" dirty="0"/>
              <a:t>Active Volume </a:t>
            </a:r>
            <a:r>
              <a:rPr lang="en-US" sz="2000" dirty="0"/>
              <a:t>to </a:t>
            </a:r>
            <a:r>
              <a:rPr lang="en-US" sz="2000" b="1" dirty="0"/>
              <a:t>‘</a:t>
            </a:r>
            <a:r>
              <a:rPr lang="en-US" sz="2000" b="1" dirty="0" err="1"/>
              <a:t>dti</a:t>
            </a:r>
            <a:r>
              <a:rPr lang="en-US" sz="2000" b="1" dirty="0"/>
              <a:t>’</a:t>
            </a:r>
            <a:r>
              <a:rPr lang="en-US" sz="2000" dirty="0"/>
              <a:t> and the </a:t>
            </a:r>
            <a:r>
              <a:rPr lang="en-US" sz="2000" b="1" dirty="0"/>
              <a:t>Scalar Mode </a:t>
            </a:r>
            <a:r>
              <a:rPr lang="en-US" sz="2000" dirty="0"/>
              <a:t>to </a:t>
            </a:r>
            <a:r>
              <a:rPr lang="en-US" sz="2000" b="1" dirty="0" smtClean="0"/>
              <a:t>‘</a:t>
            </a:r>
            <a:r>
              <a:rPr lang="en-US" sz="2000" b="1" dirty="0" err="1" smtClean="0"/>
              <a:t>ColorOrientation</a:t>
            </a:r>
            <a:r>
              <a:rPr lang="en-US" sz="2000" b="1" dirty="0" smtClean="0"/>
              <a:t>’ </a:t>
            </a:r>
            <a:endParaRPr lang="en-US" sz="2000" dirty="0"/>
          </a:p>
        </p:txBody>
      </p:sp>
      <p:sp>
        <p:nvSpPr>
          <p:cNvPr id="12" name="Rounded Rectangle 11"/>
          <p:cNvSpPr/>
          <p:nvPr/>
        </p:nvSpPr>
        <p:spPr>
          <a:xfrm>
            <a:off x="0" y="2438400"/>
            <a:ext cx="3505200" cy="9906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6328" name="TextBox 21"/>
          <p:cNvSpPr txBox="1">
            <a:spLocks noChangeArrowheads="1"/>
          </p:cNvSpPr>
          <p:nvPr/>
        </p:nvSpPr>
        <p:spPr bwMode="auto">
          <a:xfrm>
            <a:off x="4038600" y="2133600"/>
            <a:ext cx="4572000" cy="286232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Scroll down the module panel </a:t>
            </a:r>
            <a:r>
              <a:rPr lang="en-US" altLang="en-US" sz="2000" dirty="0" smtClean="0"/>
              <a:t>and </a:t>
            </a:r>
            <a:r>
              <a:rPr lang="en-US" sz="2000" dirty="0" smtClean="0"/>
              <a:t>in </a:t>
            </a:r>
            <a:r>
              <a:rPr lang="en-US" sz="2000" dirty="0"/>
              <a:t>the </a:t>
            </a:r>
            <a:r>
              <a:rPr lang="en-US" sz="2000" b="1" dirty="0"/>
              <a:t>Glyphs on Slices Display </a:t>
            </a:r>
            <a:r>
              <a:rPr lang="en-US" sz="2000" dirty="0" smtClean="0"/>
              <a:t>section</a:t>
            </a:r>
            <a:r>
              <a:rPr lang="en-US" altLang="en-US" sz="2000" dirty="0" smtClean="0"/>
              <a:t>:</a:t>
            </a:r>
          </a:p>
          <a:p>
            <a:pPr eaLnBrk="1" hangingPunct="1"/>
            <a:r>
              <a:rPr lang="en-US" altLang="en-US" sz="2000" dirty="0" smtClean="0"/>
              <a:t>-</a:t>
            </a:r>
            <a:r>
              <a:rPr lang="en-US" altLang="en-US" sz="2000" dirty="0"/>
              <a:t>C</a:t>
            </a:r>
            <a:r>
              <a:rPr lang="en-US" altLang="en-US" sz="2000" dirty="0" smtClean="0"/>
              <a:t>heck </a:t>
            </a:r>
            <a:r>
              <a:rPr lang="en-US" altLang="en-US" sz="2000" dirty="0"/>
              <a:t>off the option for </a:t>
            </a:r>
            <a:r>
              <a:rPr lang="en-US" altLang="en-US" sz="2000" b="1" dirty="0" smtClean="0"/>
              <a:t>Red, Yellow, and Green </a:t>
            </a:r>
            <a:r>
              <a:rPr lang="en-US" altLang="en-US" sz="2000" b="1" dirty="0"/>
              <a:t>Slice </a:t>
            </a:r>
            <a:r>
              <a:rPr lang="en-US" altLang="en-US" sz="2000" b="1" dirty="0" smtClean="0"/>
              <a:t>Visibility</a:t>
            </a:r>
          </a:p>
          <a:p>
            <a:pPr eaLnBrk="1" hangingPunct="1"/>
            <a:endParaRPr lang="en-US" altLang="en-US" sz="2000" b="1" dirty="0" smtClean="0"/>
          </a:p>
          <a:p>
            <a:pPr eaLnBrk="1" hangingPunct="1"/>
            <a:r>
              <a:rPr lang="en-US" altLang="en-US" sz="2000" dirty="0" smtClean="0"/>
              <a:t>-</a:t>
            </a:r>
            <a:r>
              <a:rPr lang="en-US" altLang="en-US" sz="2000" dirty="0"/>
              <a:t>S</a:t>
            </a:r>
            <a:r>
              <a:rPr lang="en-US" altLang="en-US" sz="2000" dirty="0" smtClean="0"/>
              <a:t>et </a:t>
            </a:r>
            <a:r>
              <a:rPr lang="en-US" altLang="en-US" sz="2000" dirty="0"/>
              <a:t>the </a:t>
            </a:r>
            <a:r>
              <a:rPr lang="en-US" altLang="en-US" sz="2000" b="1" dirty="0"/>
              <a:t>Color by Scalar </a:t>
            </a:r>
            <a:r>
              <a:rPr lang="en-US" altLang="en-US" sz="2000" dirty="0"/>
              <a:t>parameter to </a:t>
            </a:r>
            <a:r>
              <a:rPr lang="en-US" altLang="en-US" sz="2000" b="1" dirty="0"/>
              <a:t>‘</a:t>
            </a:r>
            <a:r>
              <a:rPr lang="en-US" altLang="en-US" sz="2000" b="1" dirty="0" err="1"/>
              <a:t>ColorOrientation</a:t>
            </a:r>
            <a:r>
              <a:rPr lang="en-US" altLang="en-US" sz="2000" b="1" dirty="0" smtClean="0"/>
              <a:t>’</a:t>
            </a:r>
          </a:p>
          <a:p>
            <a:pPr eaLnBrk="1" hangingPunct="1"/>
            <a:endParaRPr lang="en-US" altLang="en-US" sz="2000" b="1" dirty="0" smtClean="0"/>
          </a:p>
          <a:p>
            <a:pPr eaLnBrk="1" hangingPunct="1"/>
            <a:r>
              <a:rPr lang="en-US" altLang="en-US" sz="2000" b="1" dirty="0" smtClean="0"/>
              <a:t>-</a:t>
            </a:r>
            <a:r>
              <a:rPr lang="en-US" altLang="en-US" sz="2000" dirty="0" smtClean="0"/>
              <a:t>Set the </a:t>
            </a:r>
            <a:r>
              <a:rPr lang="en-US" altLang="en-US" sz="2000" b="1" dirty="0" smtClean="0"/>
              <a:t>Glyph Type </a:t>
            </a:r>
            <a:r>
              <a:rPr lang="en-US" altLang="en-US" sz="2000" dirty="0" smtClean="0"/>
              <a:t>to </a:t>
            </a:r>
            <a:r>
              <a:rPr lang="en-US" altLang="en-US" sz="2000" b="1" dirty="0" smtClean="0"/>
              <a:t>‘Ellipsoids’</a:t>
            </a:r>
            <a:endParaRPr lang="en-US" altLang="en-US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0" y="4724400"/>
            <a:ext cx="3429000" cy="152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636" y="4038600"/>
            <a:ext cx="3427363" cy="381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flipV="1">
            <a:off x="12590" y="4995922"/>
            <a:ext cx="3416410" cy="28575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6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5945186" y="1752600"/>
            <a:ext cx="3048000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The glyphs appear in all 3 slice viewers</a:t>
            </a:r>
            <a:endParaRPr lang="en-US" altLang="en-US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3505200" y="4419600"/>
            <a:ext cx="5638799" cy="2209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0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962400" y="3547904"/>
            <a:ext cx="838200" cy="94789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1916688"/>
            <a:ext cx="3657600" cy="163121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Position your mouse over the </a:t>
            </a:r>
            <a:r>
              <a:rPr lang="en-US" altLang="en-US" sz="2000" b="1" dirty="0" smtClean="0"/>
              <a:t>pin icon </a:t>
            </a:r>
            <a:r>
              <a:rPr lang="en-US" altLang="en-US" sz="2000" dirty="0" smtClean="0"/>
              <a:t>select the </a:t>
            </a:r>
            <a:r>
              <a:rPr lang="en-US" altLang="en-US" sz="2000" b="1" dirty="0" smtClean="0"/>
              <a:t>eye icon </a:t>
            </a:r>
            <a:r>
              <a:rPr lang="en-US" altLang="en-US" sz="2000" dirty="0" smtClean="0"/>
              <a:t>to display the axial, coronal, and sagittal slices in the 3D viewer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276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Screen Shot 2013-09-08 at 2.5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7" y="1787718"/>
            <a:ext cx="4318465" cy="4334980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Tensor Imaging</a:t>
            </a:r>
          </a:p>
        </p:txBody>
      </p:sp>
      <p:sp>
        <p:nvSpPr>
          <p:cNvPr id="5125" name="Rectangle 44"/>
          <p:cNvSpPr>
            <a:spLocks noChangeArrowheads="1"/>
          </p:cNvSpPr>
          <p:nvPr/>
        </p:nvSpPr>
        <p:spPr bwMode="auto">
          <a:xfrm>
            <a:off x="2286000" y="3124200"/>
            <a:ext cx="76200" cy="762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48"/>
          <p:cNvSpPr>
            <a:spLocks noChangeShapeType="1"/>
          </p:cNvSpPr>
          <p:nvPr/>
        </p:nvSpPr>
        <p:spPr bwMode="auto">
          <a:xfrm flipV="1">
            <a:off x="2362198" y="1985524"/>
            <a:ext cx="3036939" cy="118630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178553"/>
              </p:ext>
            </p:extLst>
          </p:nvPr>
        </p:nvGraphicFramePr>
        <p:xfrm>
          <a:off x="5399138" y="1447800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7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138" y="1447800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Ellipse 37"/>
          <p:cNvSpPr/>
          <p:nvPr/>
        </p:nvSpPr>
        <p:spPr>
          <a:xfrm>
            <a:off x="7254962" y="154986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2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1475" y="1805057"/>
            <a:ext cx="3743325" cy="707886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Slicer displays the anatomical slices in the 3D viewer 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1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152401" y="1805057"/>
            <a:ext cx="3886200" cy="1323439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Zoom in to observe the glyphs. The ellipsoids represent the principal direction of diffusion (main eigenvector)</a:t>
            </a:r>
          </a:p>
        </p:txBody>
      </p:sp>
    </p:spTree>
    <p:extLst>
      <p:ext uri="{BB962C8B-B14F-4D97-AF65-F5344CB8AC3E}">
        <p14:creationId xmlns:p14="http://schemas.microsoft.com/office/powerpoint/2010/main" val="416897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35052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Deselect the option for </a:t>
            </a:r>
            <a:r>
              <a:rPr lang="en-US" altLang="en-US" sz="2000" b="1" dirty="0" smtClean="0"/>
              <a:t>Red, Yellow, and </a:t>
            </a:r>
            <a:r>
              <a:rPr lang="en-US" altLang="en-US" sz="2000" b="1" dirty="0"/>
              <a:t>Green  </a:t>
            </a:r>
            <a:r>
              <a:rPr lang="en-US" altLang="en-US" sz="2000" b="1" dirty="0" smtClean="0"/>
              <a:t>Slice Visibility</a:t>
            </a:r>
            <a:r>
              <a:rPr lang="en-US" altLang="en-US" sz="2000" dirty="0" smtClean="0"/>
              <a:t>, and deselect the </a:t>
            </a:r>
            <a:r>
              <a:rPr lang="en-US" altLang="en-US" sz="2000" b="1" dirty="0" smtClean="0"/>
              <a:t>eye icon</a:t>
            </a:r>
            <a:endParaRPr lang="en-US" altLang="en-US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-2538" y="4038600"/>
            <a:ext cx="3431537" cy="4572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38600" y="3505200"/>
            <a:ext cx="10668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1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tractography</a:t>
            </a:r>
          </a:p>
        </p:txBody>
      </p:sp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4572000" y="2743200"/>
            <a:ext cx="36576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Position your mouse over the </a:t>
            </a:r>
            <a:r>
              <a:rPr lang="en-US" altLang="en-US" sz="2000" b="1" dirty="0" smtClean="0"/>
              <a:t>pin icon </a:t>
            </a:r>
            <a:r>
              <a:rPr lang="en-US" altLang="en-US" sz="2000" dirty="0" smtClean="0"/>
              <a:t>and change the </a:t>
            </a:r>
            <a:r>
              <a:rPr lang="en-US" altLang="en-US" sz="2000" b="1" dirty="0" smtClean="0"/>
              <a:t>Foreground </a:t>
            </a:r>
            <a:r>
              <a:rPr lang="en-US" altLang="en-US" sz="2000" dirty="0" smtClean="0"/>
              <a:t>to </a:t>
            </a:r>
            <a:r>
              <a:rPr lang="en-US" altLang="en-US" sz="2000" b="1" dirty="0" smtClean="0"/>
              <a:t>‘None’ </a:t>
            </a:r>
            <a:r>
              <a:rPr lang="en-US" altLang="en-US" sz="2000" dirty="0" smtClean="0"/>
              <a:t>and the </a:t>
            </a:r>
            <a:r>
              <a:rPr lang="en-US" altLang="en-US" sz="2000" b="1" dirty="0" smtClean="0"/>
              <a:t>background </a:t>
            </a:r>
            <a:r>
              <a:rPr lang="en-US" altLang="en-US" sz="2000" dirty="0" smtClean="0"/>
              <a:t>to </a:t>
            </a:r>
            <a:r>
              <a:rPr lang="en-US" altLang="en-US" sz="2000" b="1" dirty="0" smtClean="0"/>
              <a:t>‘</a:t>
            </a:r>
            <a:r>
              <a:rPr lang="en-US" altLang="en-US" sz="2000" b="1" dirty="0" err="1" smtClean="0"/>
              <a:t>fa</a:t>
            </a:r>
            <a:r>
              <a:rPr lang="en-US" altLang="en-US" sz="2000" b="1" dirty="0" smtClean="0"/>
              <a:t>’</a:t>
            </a:r>
            <a:endParaRPr lang="en-US" altLang="en-US" sz="2000" dirty="0"/>
          </a:p>
        </p:txBody>
      </p:sp>
      <p:sp>
        <p:nvSpPr>
          <p:cNvPr id="15" name="Rounded Rectangle 14"/>
          <p:cNvSpPr/>
          <p:nvPr/>
        </p:nvSpPr>
        <p:spPr>
          <a:xfrm flipV="1">
            <a:off x="3581400" y="4495800"/>
            <a:ext cx="2362200" cy="1143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5562600" y="1371600"/>
            <a:ext cx="2895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Click </a:t>
            </a:r>
            <a:r>
              <a:rPr lang="en-US" altLang="en-US" sz="2000" b="1" dirty="0" smtClean="0"/>
              <a:t>L </a:t>
            </a:r>
            <a:r>
              <a:rPr lang="en-US" altLang="en-US" sz="2000" dirty="0" smtClean="0"/>
              <a:t>to reset the 3D view to left</a:t>
            </a:r>
            <a:endParaRPr lang="en-US" alt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91000" y="1752600"/>
            <a:ext cx="838200" cy="3013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51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5205413" y="2312988"/>
            <a:ext cx="3494087" cy="2230437"/>
          </a:xfrm>
          <a:solidFill>
            <a:srgbClr val="D9D9D9"/>
          </a:solidFill>
        </p:spPr>
        <p:txBody>
          <a:bodyPr/>
          <a:lstStyle/>
          <a:p>
            <a:pPr algn="l" eaLnBrk="1" hangingPunct="1"/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Part 3: </a:t>
            </a:r>
            <a:b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From tensors to tracts</a:t>
            </a:r>
          </a:p>
        </p:txBody>
      </p:sp>
      <p:pic>
        <p:nvPicPr>
          <p:cNvPr id="2" name="Image 1" descr="Screen Shot 2015-03-19 at 9.5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484960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9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DTI tractography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Definition of a region of interest (ROI) for seeding tract in an FA map (Editor module)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Single-tensor tractography (Tractography Interactive Seeding module)</a:t>
            </a:r>
          </a:p>
          <a:p>
            <a:endParaRPr lang="fr-FR"/>
          </a:p>
          <a:p>
            <a:r>
              <a:rPr lang="fr-FR"/>
              <a:t>Fiducial-seeding tractography (Tractography Interactive Seeding module)</a:t>
            </a:r>
          </a:p>
        </p:txBody>
      </p:sp>
    </p:spTree>
    <p:extLst>
      <p:ext uri="{BB962C8B-B14F-4D97-AF65-F5344CB8AC3E}">
        <p14:creationId xmlns:p14="http://schemas.microsoft.com/office/powerpoint/2010/main" val="3085867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3048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Select the module </a:t>
            </a:r>
            <a:r>
              <a:rPr lang="en-US" altLang="en-US" sz="2000" b="1" dirty="0"/>
              <a:t>E</a:t>
            </a:r>
            <a:r>
              <a:rPr lang="en-US" altLang="en-US" sz="2000" b="1" dirty="0" smtClean="0"/>
              <a:t>ditor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1"/>
          </p:cNvCxnSpPr>
          <p:nvPr/>
        </p:nvCxnSpPr>
        <p:spPr>
          <a:xfrm flipH="1">
            <a:off x="2895600" y="2359055"/>
            <a:ext cx="1752600" cy="7934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01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1905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Click on </a:t>
            </a:r>
            <a:r>
              <a:rPr lang="en-US" altLang="en-US" sz="2000" b="1" dirty="0" smtClean="0"/>
              <a:t>OK</a:t>
            </a:r>
            <a:endParaRPr lang="en-US" alt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57800" y="2590800"/>
            <a:ext cx="0" cy="1600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2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1624280"/>
            <a:ext cx="38100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Select the </a:t>
            </a:r>
            <a:r>
              <a:rPr lang="en-US" altLang="en-US" sz="2000" b="1" dirty="0" smtClean="0"/>
              <a:t>Yellow slice only </a:t>
            </a:r>
            <a:r>
              <a:rPr lang="en-US" altLang="en-US" sz="2000" dirty="0" smtClean="0"/>
              <a:t>layout</a:t>
            </a:r>
            <a:endParaRPr lang="en-US" alt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905000"/>
            <a:ext cx="12192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07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571500" y="2481470"/>
            <a:ext cx="33147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Select the </a:t>
            </a:r>
            <a:r>
              <a:rPr lang="en-US" altLang="en-US" sz="2000" b="1" dirty="0" err="1" smtClean="0"/>
              <a:t>DrawEffect</a:t>
            </a:r>
            <a:r>
              <a:rPr lang="en-US" altLang="en-US" sz="2000" b="1" dirty="0" smtClean="0"/>
              <a:t> </a:t>
            </a:r>
            <a:r>
              <a:rPr lang="en-US" altLang="en-US" sz="2000" dirty="0" smtClean="0"/>
              <a:t>tool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2"/>
          </p:cNvCxnSpPr>
          <p:nvPr/>
        </p:nvCxnSpPr>
        <p:spPr>
          <a:xfrm flipH="1">
            <a:off x="990600" y="2881580"/>
            <a:ext cx="1238250" cy="12332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4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Screen Shot 2013-09-08 at 2.5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7" y="1787718"/>
            <a:ext cx="4318465" cy="4334980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Tensor Imaging</a:t>
            </a:r>
          </a:p>
        </p:txBody>
      </p:sp>
      <p:sp>
        <p:nvSpPr>
          <p:cNvPr id="5125" name="Rectangle 44"/>
          <p:cNvSpPr>
            <a:spLocks noChangeArrowheads="1"/>
          </p:cNvSpPr>
          <p:nvPr/>
        </p:nvSpPr>
        <p:spPr bwMode="auto">
          <a:xfrm>
            <a:off x="2286000" y="3124200"/>
            <a:ext cx="76200" cy="762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48"/>
          <p:cNvSpPr>
            <a:spLocks noChangeShapeType="1"/>
          </p:cNvSpPr>
          <p:nvPr/>
        </p:nvSpPr>
        <p:spPr bwMode="auto">
          <a:xfrm flipV="1">
            <a:off x="2362198" y="1985524"/>
            <a:ext cx="3036939" cy="118630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88" name="Group 35"/>
          <p:cNvGrpSpPr>
            <a:grpSpLocks/>
          </p:cNvGrpSpPr>
          <p:nvPr/>
        </p:nvGrpSpPr>
        <p:grpSpPr bwMode="auto">
          <a:xfrm>
            <a:off x="4953000" y="3166038"/>
            <a:ext cx="3171278" cy="1552558"/>
            <a:chOff x="4953000" y="3657600"/>
            <a:chExt cx="3505200" cy="1927225"/>
          </a:xfrm>
        </p:grpSpPr>
        <p:sp>
          <p:nvSpPr>
            <p:cNvPr id="189" name="AutoShape 5"/>
            <p:cNvSpPr>
              <a:spLocks noChangeAspect="1" noChangeArrowheads="1" noTextEdit="1"/>
            </p:cNvSpPr>
            <p:nvPr/>
          </p:nvSpPr>
          <p:spPr bwMode="auto">
            <a:xfrm>
              <a:off x="5458444" y="3657600"/>
              <a:ext cx="2999756" cy="192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Rectangle 6"/>
            <p:cNvSpPr>
              <a:spLocks noChangeArrowheads="1"/>
            </p:cNvSpPr>
            <p:nvPr/>
          </p:nvSpPr>
          <p:spPr bwMode="auto">
            <a:xfrm>
              <a:off x="7952756" y="5210158"/>
              <a:ext cx="1603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zz</a:t>
              </a:r>
              <a:endParaRPr kumimoji="1" lang="en-US" b="1"/>
            </a:p>
          </p:txBody>
        </p:sp>
        <p:sp>
          <p:nvSpPr>
            <p:cNvPr id="191" name="Rectangle 7"/>
            <p:cNvSpPr>
              <a:spLocks noChangeArrowheads="1"/>
            </p:cNvSpPr>
            <p:nvPr/>
          </p:nvSpPr>
          <p:spPr bwMode="auto">
            <a:xfrm>
              <a:off x="6983989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zy</a:t>
              </a:r>
              <a:endParaRPr kumimoji="1" lang="en-US" b="1"/>
            </a:p>
          </p:txBody>
        </p:sp>
        <p:sp>
          <p:nvSpPr>
            <p:cNvPr id="192" name="Rectangle 8"/>
            <p:cNvSpPr>
              <a:spLocks noChangeArrowheads="1"/>
            </p:cNvSpPr>
            <p:nvPr/>
          </p:nvSpPr>
          <p:spPr bwMode="auto">
            <a:xfrm>
              <a:off x="6015222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zx</a:t>
              </a:r>
              <a:endParaRPr kumimoji="1" lang="en-US" b="1"/>
            </a:p>
          </p:txBody>
        </p:sp>
        <p:sp>
          <p:nvSpPr>
            <p:cNvPr id="193" name="Rectangle 9"/>
            <p:cNvSpPr>
              <a:spLocks noChangeArrowheads="1"/>
            </p:cNvSpPr>
            <p:nvPr/>
          </p:nvSpPr>
          <p:spPr bwMode="auto">
            <a:xfrm>
              <a:off x="7952756" y="461094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yz</a:t>
              </a:r>
              <a:endParaRPr kumimoji="1" lang="en-US" b="1"/>
            </a:p>
          </p:txBody>
        </p:sp>
        <p:sp>
          <p:nvSpPr>
            <p:cNvPr id="194" name="Rectangle 10"/>
            <p:cNvSpPr>
              <a:spLocks noChangeArrowheads="1"/>
            </p:cNvSpPr>
            <p:nvPr/>
          </p:nvSpPr>
          <p:spPr bwMode="auto">
            <a:xfrm>
              <a:off x="6981356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yy</a:t>
              </a:r>
              <a:endParaRPr kumimoji="1" lang="en-US" b="1"/>
            </a:p>
          </p:txBody>
        </p:sp>
        <p:sp>
          <p:nvSpPr>
            <p:cNvPr id="195" name="Rectangle 11"/>
            <p:cNvSpPr>
              <a:spLocks noChangeArrowheads="1"/>
            </p:cNvSpPr>
            <p:nvPr/>
          </p:nvSpPr>
          <p:spPr bwMode="auto">
            <a:xfrm>
              <a:off x="6013905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yx</a:t>
              </a:r>
              <a:endParaRPr kumimoji="1" lang="en-US" b="1"/>
            </a:p>
          </p:txBody>
        </p:sp>
        <p:sp>
          <p:nvSpPr>
            <p:cNvPr id="196" name="Rectangle 12"/>
            <p:cNvSpPr>
              <a:spLocks noChangeArrowheads="1"/>
            </p:cNvSpPr>
            <p:nvPr/>
          </p:nvSpPr>
          <p:spPr bwMode="auto">
            <a:xfrm>
              <a:off x="7947491" y="4014303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xz</a:t>
              </a:r>
              <a:endParaRPr kumimoji="1" lang="en-US" b="1"/>
            </a:p>
          </p:txBody>
        </p:sp>
        <p:sp>
          <p:nvSpPr>
            <p:cNvPr id="197" name="Rectangle 13"/>
            <p:cNvSpPr>
              <a:spLocks noChangeArrowheads="1"/>
            </p:cNvSpPr>
            <p:nvPr/>
          </p:nvSpPr>
          <p:spPr bwMode="auto">
            <a:xfrm>
              <a:off x="6976091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xy</a:t>
              </a:r>
              <a:endParaRPr kumimoji="1" lang="en-US" b="1"/>
            </a:p>
          </p:txBody>
        </p:sp>
        <p:sp>
          <p:nvSpPr>
            <p:cNvPr id="198" name="Rectangle 14"/>
            <p:cNvSpPr>
              <a:spLocks noChangeArrowheads="1"/>
            </p:cNvSpPr>
            <p:nvPr/>
          </p:nvSpPr>
          <p:spPr bwMode="auto">
            <a:xfrm>
              <a:off x="6008640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xx</a:t>
              </a:r>
              <a:endParaRPr kumimoji="1" lang="en-US" b="1"/>
            </a:p>
          </p:txBody>
        </p:sp>
        <p:sp>
          <p:nvSpPr>
            <p:cNvPr id="199" name="Rectangle 15"/>
            <p:cNvSpPr>
              <a:spLocks noChangeArrowheads="1"/>
            </p:cNvSpPr>
            <p:nvPr/>
          </p:nvSpPr>
          <p:spPr bwMode="auto">
            <a:xfrm>
              <a:off x="7655281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0" name="Rectangle 16"/>
            <p:cNvSpPr>
              <a:spLocks noChangeArrowheads="1"/>
            </p:cNvSpPr>
            <p:nvPr/>
          </p:nvSpPr>
          <p:spPr bwMode="auto">
            <a:xfrm>
              <a:off x="6685198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1" name="Rectangle 17"/>
            <p:cNvSpPr>
              <a:spLocks noChangeArrowheads="1"/>
            </p:cNvSpPr>
            <p:nvPr/>
          </p:nvSpPr>
          <p:spPr bwMode="auto">
            <a:xfrm>
              <a:off x="5717747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2" name="Rectangle 18"/>
            <p:cNvSpPr>
              <a:spLocks noChangeArrowheads="1"/>
            </p:cNvSpPr>
            <p:nvPr/>
          </p:nvSpPr>
          <p:spPr bwMode="auto">
            <a:xfrm>
              <a:off x="7643435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3" name="Rectangle 19"/>
            <p:cNvSpPr>
              <a:spLocks noChangeArrowheads="1"/>
            </p:cNvSpPr>
            <p:nvPr/>
          </p:nvSpPr>
          <p:spPr bwMode="auto">
            <a:xfrm>
              <a:off x="6673352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4" name="Rectangle 20"/>
            <p:cNvSpPr>
              <a:spLocks noChangeArrowheads="1"/>
            </p:cNvSpPr>
            <p:nvPr/>
          </p:nvSpPr>
          <p:spPr bwMode="auto">
            <a:xfrm>
              <a:off x="5703268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5" name="Rectangle 21"/>
            <p:cNvSpPr>
              <a:spLocks noChangeArrowheads="1"/>
            </p:cNvSpPr>
            <p:nvPr/>
          </p:nvSpPr>
          <p:spPr bwMode="auto">
            <a:xfrm>
              <a:off x="7650016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6" name="Rectangle 22"/>
            <p:cNvSpPr>
              <a:spLocks noChangeArrowheads="1"/>
            </p:cNvSpPr>
            <p:nvPr/>
          </p:nvSpPr>
          <p:spPr bwMode="auto">
            <a:xfrm>
              <a:off x="6678617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7" name="Rectangle 23"/>
            <p:cNvSpPr>
              <a:spLocks noChangeArrowheads="1"/>
            </p:cNvSpPr>
            <p:nvPr/>
          </p:nvSpPr>
          <p:spPr bwMode="auto">
            <a:xfrm>
              <a:off x="5712482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grpSp>
          <p:nvGrpSpPr>
            <p:cNvPr id="208" name="Group 24"/>
            <p:cNvGrpSpPr>
              <a:grpSpLocks/>
            </p:cNvGrpSpPr>
            <p:nvPr/>
          </p:nvGrpSpPr>
          <p:grpSpPr bwMode="auto">
            <a:xfrm>
              <a:off x="5584805" y="3657600"/>
              <a:ext cx="189541" cy="1847672"/>
              <a:chOff x="720" y="960"/>
              <a:chExt cx="144" cy="1440"/>
            </a:xfrm>
          </p:grpSpPr>
          <p:sp>
            <p:nvSpPr>
              <p:cNvPr id="214" name="Line 25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5" name="Line 26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6" name="Line 27"/>
              <p:cNvSpPr>
                <a:spLocks noChangeShapeType="1"/>
              </p:cNvSpPr>
              <p:nvPr/>
            </p:nvSpPr>
            <p:spPr bwMode="auto">
              <a:xfrm>
                <a:off x="720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209" name="Group 28"/>
            <p:cNvGrpSpPr>
              <a:grpSpLocks/>
            </p:cNvGrpSpPr>
            <p:nvPr/>
          </p:nvGrpSpPr>
          <p:grpSpPr bwMode="auto">
            <a:xfrm>
              <a:off x="8238385" y="3657600"/>
              <a:ext cx="189541" cy="1847672"/>
              <a:chOff x="2544" y="960"/>
              <a:chExt cx="144" cy="1440"/>
            </a:xfrm>
          </p:grpSpPr>
          <p:sp>
            <p:nvSpPr>
              <p:cNvPr id="211" name="Line 29"/>
              <p:cNvSpPr>
                <a:spLocks noChangeShapeType="1"/>
              </p:cNvSpPr>
              <p:nvPr/>
            </p:nvSpPr>
            <p:spPr bwMode="auto">
              <a:xfrm>
                <a:off x="2688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2" name="Line 30"/>
              <p:cNvSpPr>
                <a:spLocks noChangeShapeType="1"/>
              </p:cNvSpPr>
              <p:nvPr/>
            </p:nvSpPr>
            <p:spPr bwMode="auto">
              <a:xfrm>
                <a:off x="2544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3" name="Line 31"/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10" name="Text Box 32"/>
            <p:cNvSpPr txBox="1">
              <a:spLocks noChangeArrowheads="1"/>
            </p:cNvSpPr>
            <p:nvPr/>
          </p:nvSpPr>
          <p:spPr bwMode="auto">
            <a:xfrm>
              <a:off x="4953000" y="4273491"/>
              <a:ext cx="8858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 u="sng">
                  <a:latin typeface="Arial Black" charset="0"/>
                </a:rPr>
                <a:t>D</a:t>
              </a:r>
              <a:r>
                <a:rPr lang="en-US" sz="1800"/>
                <a:t>=</a:t>
              </a:r>
            </a:p>
          </p:txBody>
        </p:sp>
      </p:grpSp>
      <p:graphicFrame>
        <p:nvGraphicFramePr>
          <p:cNvPr id="2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770498"/>
              </p:ext>
            </p:extLst>
          </p:nvPr>
        </p:nvGraphicFramePr>
        <p:xfrm>
          <a:off x="5399138" y="1447800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1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138" y="1447800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llipse 1"/>
          <p:cNvSpPr/>
          <p:nvPr/>
        </p:nvSpPr>
        <p:spPr>
          <a:xfrm>
            <a:off x="4962161" y="365671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254962" y="154986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6618857" y="2295837"/>
            <a:ext cx="0" cy="62687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9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523875" y="2209800"/>
            <a:ext cx="3743325" cy="163121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Outline the contour of the Corpus Callosum with the </a:t>
            </a:r>
            <a:r>
              <a:rPr lang="en-US" altLang="en-US" sz="2000" b="1" dirty="0" err="1" smtClean="0"/>
              <a:t>DrawEffect</a:t>
            </a:r>
            <a:r>
              <a:rPr lang="en-US" altLang="en-US" sz="2000" b="1" dirty="0" smtClean="0"/>
              <a:t> tool</a:t>
            </a:r>
            <a:r>
              <a:rPr lang="en-US" altLang="en-US" sz="2000" dirty="0" smtClean="0"/>
              <a:t> and press enter. Repeat this step with 3 adjacent sagittal slices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3"/>
          </p:cNvCxnSpPr>
          <p:nvPr/>
        </p:nvCxnSpPr>
        <p:spPr>
          <a:xfrm>
            <a:off x="4267200" y="3025408"/>
            <a:ext cx="1295400" cy="86079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7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1475" y="2819400"/>
            <a:ext cx="3810000" cy="1015663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In the next section, we will seed tracts from this anatomical region of interest.</a:t>
            </a:r>
          </a:p>
        </p:txBody>
      </p:sp>
    </p:spTree>
    <p:extLst>
      <p:ext uri="{BB962C8B-B14F-4D97-AF65-F5344CB8AC3E}">
        <p14:creationId xmlns:p14="http://schemas.microsoft.com/office/powerpoint/2010/main" val="262796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108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2590800" y="2286000"/>
            <a:ext cx="56388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Click on the </a:t>
            </a:r>
            <a:r>
              <a:rPr lang="en-US" sz="2000" b="1" dirty="0" smtClean="0"/>
              <a:t>Modules </a:t>
            </a:r>
            <a:r>
              <a:rPr lang="en-US" sz="2000" dirty="0" smtClean="0"/>
              <a:t>and then select </a:t>
            </a:r>
            <a:r>
              <a:rPr lang="en-US" sz="2000" b="1" dirty="0" smtClean="0"/>
              <a:t>Diffusion</a:t>
            </a:r>
            <a:r>
              <a:rPr lang="en-US" sz="2000" dirty="0" smtClean="0"/>
              <a:t> -&gt; </a:t>
            </a:r>
            <a:r>
              <a:rPr lang="en-US" sz="2000" b="1" dirty="0" smtClean="0"/>
              <a:t>Tractography</a:t>
            </a:r>
            <a:r>
              <a:rPr lang="en-US" sz="2000" dirty="0" smtClean="0"/>
              <a:t>-&gt;</a:t>
            </a:r>
            <a:r>
              <a:rPr lang="en-US" sz="2000" b="1" dirty="0" smtClean="0"/>
              <a:t>Tractography Seeding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  <p:cxnSp>
        <p:nvCxnSpPr>
          <p:cNvPr id="11" name="Straight Arrow Connector 10"/>
          <p:cNvCxnSpPr>
            <a:stCxn id="57352" idx="2"/>
          </p:cNvCxnSpPr>
          <p:nvPr/>
        </p:nvCxnSpPr>
        <p:spPr>
          <a:xfrm flipH="1">
            <a:off x="5029200" y="2993886"/>
            <a:ext cx="381000" cy="21115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9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Step1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I/O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04800" y="4267200"/>
            <a:ext cx="4495800" cy="206210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-Set </a:t>
            </a:r>
            <a:r>
              <a:rPr lang="en-US" sz="2000" dirty="0"/>
              <a:t>the </a:t>
            </a:r>
            <a:r>
              <a:rPr lang="en-US" sz="2000" b="1" dirty="0"/>
              <a:t>Input DTI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dti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-Set</a:t>
            </a:r>
            <a:r>
              <a:rPr lang="zh-CN" altLang="en-US" sz="2000" dirty="0" smtClean="0"/>
              <a:t> </a:t>
            </a:r>
            <a:r>
              <a:rPr lang="en-US" sz="2000" b="1" dirty="0" smtClean="0"/>
              <a:t>Output </a:t>
            </a:r>
            <a:r>
              <a:rPr lang="en-US" sz="2000" b="1" dirty="0"/>
              <a:t>Fiber Bundle </a:t>
            </a:r>
            <a:r>
              <a:rPr lang="en-US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en-US" sz="2000" dirty="0" smtClean="0"/>
              <a:t>‘</a:t>
            </a:r>
            <a:r>
              <a:rPr lang="en-US" altLang="ja-JP" sz="2000" b="1" dirty="0" err="1"/>
              <a:t>corpusCallosum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by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renaming 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default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parameter</a:t>
            </a:r>
            <a:r>
              <a:rPr lang="zh-CN" altLang="en-US" sz="2000" dirty="0" smtClean="0"/>
              <a:t> </a:t>
            </a:r>
            <a:r>
              <a:rPr lang="en-US" altLang="en-US" sz="2000" dirty="0" smtClean="0"/>
              <a:t>‘</a:t>
            </a:r>
            <a:r>
              <a:rPr lang="en-US" altLang="ja-JP" sz="2000" b="1" dirty="0" smtClean="0"/>
              <a:t>Fiber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Bundle</a:t>
            </a:r>
            <a:r>
              <a:rPr lang="en-US" alt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2000" dirty="0"/>
              <a:t>-Set the </a:t>
            </a:r>
            <a:r>
              <a:rPr lang="en-US" sz="2000" b="1" dirty="0"/>
              <a:t>Input </a:t>
            </a:r>
            <a:r>
              <a:rPr lang="en-US" sz="2000" b="1" dirty="0" err="1" smtClean="0"/>
              <a:t>Fiducials</a:t>
            </a:r>
            <a:r>
              <a:rPr lang="zh-CN" altLang="en-US" sz="2000" b="1" dirty="0" smtClean="0"/>
              <a:t>, </a:t>
            </a:r>
            <a:r>
              <a:rPr lang="en-US" altLang="zh-CN" sz="2000" b="1" dirty="0" smtClean="0"/>
              <a:t>Model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or</a:t>
            </a:r>
            <a:r>
              <a:rPr lang="zh-CN" altLang="en-US" sz="2000" b="1" dirty="0" smtClean="0"/>
              <a:t> </a:t>
            </a:r>
            <a:r>
              <a:rPr lang="en-US" sz="2000" b="1" dirty="0" smtClean="0"/>
              <a:t>Label </a:t>
            </a:r>
            <a:r>
              <a:rPr lang="en-US" sz="2000" b="1" dirty="0"/>
              <a:t>Map </a:t>
            </a:r>
            <a:r>
              <a:rPr lang="en-US" sz="2000" dirty="0"/>
              <a:t>to </a:t>
            </a:r>
            <a:r>
              <a:rPr lang="en-US" altLang="en-US" sz="2000" b="1" dirty="0"/>
              <a:t>‘</a:t>
            </a:r>
            <a:r>
              <a:rPr lang="en-US" altLang="ja-JP" sz="2000" b="1" dirty="0" err="1"/>
              <a:t>fa</a:t>
            </a:r>
            <a:r>
              <a:rPr lang="en-US" altLang="ja-JP" sz="2000" b="1" dirty="0"/>
              <a:t>-label</a:t>
            </a:r>
            <a:r>
              <a:rPr lang="en-US" altLang="en-US" sz="2000" dirty="0" smtClean="0"/>
              <a:t>’</a:t>
            </a:r>
            <a:endParaRPr lang="en-US" altLang="ja-JP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4121" y="2743200"/>
            <a:ext cx="3653479" cy="914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0" y="1990635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Change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Conventional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810000" y="1752600"/>
            <a:ext cx="1295400" cy="31423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43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2: Seeding parameters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2971800" y="1752600"/>
            <a:ext cx="5029200" cy="255454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Select the default </a:t>
            </a:r>
            <a:r>
              <a:rPr lang="en-US" sz="2000" dirty="0" smtClean="0"/>
              <a:t>Tractography </a:t>
            </a:r>
            <a:r>
              <a:rPr lang="en-US" sz="2000" dirty="0"/>
              <a:t>Seeding parameters</a:t>
            </a:r>
            <a:r>
              <a:rPr lang="en-US" sz="2000" dirty="0" smtClean="0"/>
              <a:t>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zh-CN" sz="2000" dirty="0" smtClean="0"/>
              <a:t>-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Threshold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Type:</a:t>
            </a:r>
            <a:r>
              <a:rPr lang="zh-CN" altLang="en-US" sz="2000" dirty="0"/>
              <a:t> </a:t>
            </a:r>
            <a:r>
              <a:rPr lang="en-US" sz="2000" dirty="0" err="1"/>
              <a:t>FractionalAnistropy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zh-CN" sz="2000" dirty="0" smtClean="0"/>
              <a:t>-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Seeding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Threshold</a:t>
            </a:r>
            <a:r>
              <a:rPr lang="en-US" sz="2000" dirty="0" smtClean="0"/>
              <a:t>:</a:t>
            </a:r>
            <a:r>
              <a:rPr lang="en-US" altLang="zh-CN" sz="2000" dirty="0" smtClean="0"/>
              <a:t>0.30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Stopping </a:t>
            </a:r>
            <a:r>
              <a:rPr lang="en-US" altLang="zh-CN" sz="2000" dirty="0"/>
              <a:t>Threshold</a:t>
            </a:r>
            <a:r>
              <a:rPr lang="en-US" sz="2000" dirty="0" smtClean="0"/>
              <a:t>: 0.</a:t>
            </a:r>
            <a:r>
              <a:rPr lang="en-US" altLang="zh-CN" sz="2000" dirty="0" smtClean="0"/>
              <a:t>2</a:t>
            </a:r>
            <a:r>
              <a:rPr lang="en-US" sz="2000" dirty="0" smtClean="0"/>
              <a:t>5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Click </a:t>
            </a:r>
            <a:r>
              <a:rPr lang="en-US" sz="2000" b="1" dirty="0" smtClean="0"/>
              <a:t>Update</a:t>
            </a:r>
            <a:r>
              <a:rPr lang="en-US" sz="2000" dirty="0" smtClean="0"/>
              <a:t> to generate </a:t>
            </a:r>
            <a:r>
              <a:rPr lang="en-US" sz="2000" dirty="0" err="1" smtClean="0"/>
              <a:t>tractography</a:t>
            </a:r>
            <a:endParaRPr lang="en-US" sz="2000" dirty="0"/>
          </a:p>
        </p:txBody>
      </p:sp>
      <p:sp>
        <p:nvSpPr>
          <p:cNvPr id="16" name="Rounded Rectangle 15"/>
          <p:cNvSpPr/>
          <p:nvPr/>
        </p:nvSpPr>
        <p:spPr>
          <a:xfrm flipV="1">
            <a:off x="0" y="4419600"/>
            <a:ext cx="3581400" cy="914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905000" y="3810000"/>
            <a:ext cx="290975" cy="42094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0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3: Generate Tracts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381000" y="2590800"/>
            <a:ext cx="3776662" cy="1015663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en-US" sz="2000" dirty="0">
                <a:latin typeface="Arial" pitchFamily="34" charset="0"/>
                <a:cs typeface="Arial" pitchFamily="34" charset="0"/>
              </a:rPr>
              <a:t>The tracts generated in the corpus callosum area appear in the 3D </a:t>
            </a:r>
            <a:r>
              <a:rPr lang="en-US" altLang="en-US" sz="2000" dirty="0" smtClean="0">
                <a:latin typeface="Arial" pitchFamily="34" charset="0"/>
                <a:cs typeface="Arial" pitchFamily="34" charset="0"/>
              </a:rPr>
              <a:t>viewer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0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429000" y="2133600"/>
            <a:ext cx="38100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</a:t>
            </a:r>
            <a:r>
              <a:rPr lang="en-US" sz="2000" b="1" dirty="0">
                <a:cs typeface="Arial" pitchFamily="34" charset="0"/>
              </a:rPr>
              <a:t>Modules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menu, then select </a:t>
            </a:r>
            <a:r>
              <a:rPr lang="en-US" sz="2000" b="1" dirty="0" smtClean="0">
                <a:cs typeface="Arial" pitchFamily="34" charset="0"/>
              </a:rPr>
              <a:t>Diffusion</a:t>
            </a:r>
            <a:r>
              <a:rPr lang="en-US" sz="2000" dirty="0" smtClean="0">
                <a:cs typeface="Arial" pitchFamily="34" charset="0"/>
              </a:rPr>
              <a:t> -&gt; </a:t>
            </a:r>
            <a:r>
              <a:rPr lang="en-US" sz="2000" b="1" dirty="0" smtClean="0">
                <a:cs typeface="Arial" pitchFamily="34" charset="0"/>
              </a:rPr>
              <a:t>Tractography</a:t>
            </a:r>
            <a:r>
              <a:rPr lang="en-US" sz="2000" dirty="0" smtClean="0">
                <a:cs typeface="Arial" pitchFamily="34" charset="0"/>
              </a:rPr>
              <a:t> -&gt; </a:t>
            </a:r>
            <a:r>
              <a:rPr lang="en-US" sz="2000" b="1" dirty="0" smtClean="0">
                <a:cs typeface="Arial" pitchFamily="34" charset="0"/>
              </a:rPr>
              <a:t>Tractography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Display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5029200" y="3457039"/>
            <a:ext cx="304800" cy="157216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3407796" y="3448110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Click </a:t>
            </a:r>
            <a:r>
              <a:rPr lang="en-US" sz="2000" b="1" dirty="0" smtClean="0">
                <a:cs typeface="Arial" pitchFamily="34" charset="0"/>
              </a:rPr>
              <a:t>Fiber Bundle Selection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81200" y="3648165"/>
            <a:ext cx="1401418" cy="54283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960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581400" y="3352800"/>
            <a:ext cx="47244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In </a:t>
            </a:r>
            <a:r>
              <a:rPr lang="en-US" sz="2000" b="1" dirty="0" smtClean="0"/>
              <a:t>‘Fiber </a:t>
            </a:r>
            <a:r>
              <a:rPr lang="en-US" sz="2000" b="1" dirty="0"/>
              <a:t>Bundle </a:t>
            </a:r>
            <a:r>
              <a:rPr lang="en-US" sz="2000" b="1" dirty="0" smtClean="0"/>
              <a:t>Selection</a:t>
            </a:r>
            <a:r>
              <a:rPr lang="en-US" sz="2000" dirty="0" smtClean="0"/>
              <a:t>’, under </a:t>
            </a:r>
            <a:r>
              <a:rPr lang="en-US" sz="2000" b="1" dirty="0"/>
              <a:t>ROI for Fiber Select</a:t>
            </a:r>
            <a:r>
              <a:rPr lang="en-US" sz="2000" dirty="0"/>
              <a:t>, create a new </a:t>
            </a:r>
            <a:r>
              <a:rPr lang="en-US" sz="2000" b="1" dirty="0" err="1"/>
              <a:t>AnnotationROI</a:t>
            </a:r>
            <a:r>
              <a:rPr lang="en-US" sz="2000" dirty="0"/>
              <a:t> as ‘</a:t>
            </a:r>
            <a:r>
              <a:rPr lang="en-US" sz="2000" b="1" dirty="0"/>
              <a:t>ROI node</a:t>
            </a:r>
            <a:r>
              <a:rPr lang="en-US" sz="2000" dirty="0"/>
              <a:t>’ and select </a:t>
            </a:r>
            <a:r>
              <a:rPr lang="en-US" sz="2000" b="1" dirty="0"/>
              <a:t>Disable ROI</a:t>
            </a:r>
            <a:r>
              <a:rPr lang="en-US" sz="2000" dirty="0"/>
              <a:t>.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362200" y="3657600"/>
            <a:ext cx="12192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5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685800" y="2362200"/>
            <a:ext cx="42672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Adjust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ROI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frame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include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undesirable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tracks, using the </a:t>
            </a:r>
            <a:r>
              <a:rPr lang="en-US" sz="2000" dirty="0" smtClean="0"/>
              <a:t>colorful </a:t>
            </a:r>
            <a:r>
              <a:rPr lang="en-US" sz="2000" dirty="0"/>
              <a:t>spheres </a:t>
            </a:r>
            <a:r>
              <a:rPr lang="en-US" sz="2000" dirty="0" smtClean="0"/>
              <a:t>provided.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4953000" y="2870032"/>
            <a:ext cx="838200" cy="5589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5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Screen Shot 2013-09-08 at 2.5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7" y="1787718"/>
            <a:ext cx="4318465" cy="4334980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Tensor Imaging</a:t>
            </a:r>
          </a:p>
        </p:txBody>
      </p:sp>
      <p:sp>
        <p:nvSpPr>
          <p:cNvPr id="5125" name="Rectangle 44"/>
          <p:cNvSpPr>
            <a:spLocks noChangeArrowheads="1"/>
          </p:cNvSpPr>
          <p:nvPr/>
        </p:nvSpPr>
        <p:spPr bwMode="auto">
          <a:xfrm>
            <a:off x="2286000" y="3124200"/>
            <a:ext cx="76200" cy="762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48"/>
          <p:cNvSpPr>
            <a:spLocks noChangeShapeType="1"/>
          </p:cNvSpPr>
          <p:nvPr/>
        </p:nvSpPr>
        <p:spPr bwMode="auto">
          <a:xfrm flipV="1">
            <a:off x="2362198" y="1985524"/>
            <a:ext cx="3036939" cy="118630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88" name="Group 35"/>
          <p:cNvGrpSpPr>
            <a:grpSpLocks/>
          </p:cNvGrpSpPr>
          <p:nvPr/>
        </p:nvGrpSpPr>
        <p:grpSpPr bwMode="auto">
          <a:xfrm>
            <a:off x="4953000" y="3166038"/>
            <a:ext cx="3171278" cy="1552558"/>
            <a:chOff x="4953000" y="3657600"/>
            <a:chExt cx="3505200" cy="1927225"/>
          </a:xfrm>
        </p:grpSpPr>
        <p:sp>
          <p:nvSpPr>
            <p:cNvPr id="189" name="AutoShape 5"/>
            <p:cNvSpPr>
              <a:spLocks noChangeAspect="1" noChangeArrowheads="1" noTextEdit="1"/>
            </p:cNvSpPr>
            <p:nvPr/>
          </p:nvSpPr>
          <p:spPr bwMode="auto">
            <a:xfrm>
              <a:off x="5458444" y="3657600"/>
              <a:ext cx="2999756" cy="192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Rectangle 6"/>
            <p:cNvSpPr>
              <a:spLocks noChangeArrowheads="1"/>
            </p:cNvSpPr>
            <p:nvPr/>
          </p:nvSpPr>
          <p:spPr bwMode="auto">
            <a:xfrm>
              <a:off x="7952756" y="5210158"/>
              <a:ext cx="1603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zz</a:t>
              </a:r>
              <a:endParaRPr kumimoji="1" lang="en-US" b="1"/>
            </a:p>
          </p:txBody>
        </p:sp>
        <p:sp>
          <p:nvSpPr>
            <p:cNvPr id="191" name="Rectangle 7"/>
            <p:cNvSpPr>
              <a:spLocks noChangeArrowheads="1"/>
            </p:cNvSpPr>
            <p:nvPr/>
          </p:nvSpPr>
          <p:spPr bwMode="auto">
            <a:xfrm>
              <a:off x="6983989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zy</a:t>
              </a:r>
              <a:endParaRPr kumimoji="1" lang="en-US" b="1"/>
            </a:p>
          </p:txBody>
        </p:sp>
        <p:sp>
          <p:nvSpPr>
            <p:cNvPr id="192" name="Rectangle 8"/>
            <p:cNvSpPr>
              <a:spLocks noChangeArrowheads="1"/>
            </p:cNvSpPr>
            <p:nvPr/>
          </p:nvSpPr>
          <p:spPr bwMode="auto">
            <a:xfrm>
              <a:off x="6015222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zx</a:t>
              </a:r>
              <a:endParaRPr kumimoji="1" lang="en-US" b="1"/>
            </a:p>
          </p:txBody>
        </p:sp>
        <p:sp>
          <p:nvSpPr>
            <p:cNvPr id="193" name="Rectangle 9"/>
            <p:cNvSpPr>
              <a:spLocks noChangeArrowheads="1"/>
            </p:cNvSpPr>
            <p:nvPr/>
          </p:nvSpPr>
          <p:spPr bwMode="auto">
            <a:xfrm>
              <a:off x="7952756" y="461094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yz</a:t>
              </a:r>
              <a:endParaRPr kumimoji="1" lang="en-US" b="1"/>
            </a:p>
          </p:txBody>
        </p:sp>
        <p:sp>
          <p:nvSpPr>
            <p:cNvPr id="194" name="Rectangle 10"/>
            <p:cNvSpPr>
              <a:spLocks noChangeArrowheads="1"/>
            </p:cNvSpPr>
            <p:nvPr/>
          </p:nvSpPr>
          <p:spPr bwMode="auto">
            <a:xfrm>
              <a:off x="6981356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yy</a:t>
              </a:r>
              <a:endParaRPr kumimoji="1" lang="en-US" b="1"/>
            </a:p>
          </p:txBody>
        </p:sp>
        <p:sp>
          <p:nvSpPr>
            <p:cNvPr id="195" name="Rectangle 11"/>
            <p:cNvSpPr>
              <a:spLocks noChangeArrowheads="1"/>
            </p:cNvSpPr>
            <p:nvPr/>
          </p:nvSpPr>
          <p:spPr bwMode="auto">
            <a:xfrm>
              <a:off x="6013905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yx</a:t>
              </a:r>
              <a:endParaRPr kumimoji="1" lang="en-US" b="1"/>
            </a:p>
          </p:txBody>
        </p:sp>
        <p:sp>
          <p:nvSpPr>
            <p:cNvPr id="196" name="Rectangle 12"/>
            <p:cNvSpPr>
              <a:spLocks noChangeArrowheads="1"/>
            </p:cNvSpPr>
            <p:nvPr/>
          </p:nvSpPr>
          <p:spPr bwMode="auto">
            <a:xfrm>
              <a:off x="7947491" y="4014303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xz</a:t>
              </a:r>
              <a:endParaRPr kumimoji="1" lang="en-US" b="1"/>
            </a:p>
          </p:txBody>
        </p:sp>
        <p:sp>
          <p:nvSpPr>
            <p:cNvPr id="197" name="Rectangle 13"/>
            <p:cNvSpPr>
              <a:spLocks noChangeArrowheads="1"/>
            </p:cNvSpPr>
            <p:nvPr/>
          </p:nvSpPr>
          <p:spPr bwMode="auto">
            <a:xfrm>
              <a:off x="6976091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xy</a:t>
              </a:r>
              <a:endParaRPr kumimoji="1" lang="en-US" b="1"/>
            </a:p>
          </p:txBody>
        </p:sp>
        <p:sp>
          <p:nvSpPr>
            <p:cNvPr id="198" name="Rectangle 14"/>
            <p:cNvSpPr>
              <a:spLocks noChangeArrowheads="1"/>
            </p:cNvSpPr>
            <p:nvPr/>
          </p:nvSpPr>
          <p:spPr bwMode="auto">
            <a:xfrm>
              <a:off x="6008640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xx</a:t>
              </a:r>
              <a:endParaRPr kumimoji="1" lang="en-US" b="1"/>
            </a:p>
          </p:txBody>
        </p:sp>
        <p:sp>
          <p:nvSpPr>
            <p:cNvPr id="199" name="Rectangle 15"/>
            <p:cNvSpPr>
              <a:spLocks noChangeArrowheads="1"/>
            </p:cNvSpPr>
            <p:nvPr/>
          </p:nvSpPr>
          <p:spPr bwMode="auto">
            <a:xfrm>
              <a:off x="7655281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0" name="Rectangle 16"/>
            <p:cNvSpPr>
              <a:spLocks noChangeArrowheads="1"/>
            </p:cNvSpPr>
            <p:nvPr/>
          </p:nvSpPr>
          <p:spPr bwMode="auto">
            <a:xfrm>
              <a:off x="6685198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1" name="Rectangle 17"/>
            <p:cNvSpPr>
              <a:spLocks noChangeArrowheads="1"/>
            </p:cNvSpPr>
            <p:nvPr/>
          </p:nvSpPr>
          <p:spPr bwMode="auto">
            <a:xfrm>
              <a:off x="5717747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2" name="Rectangle 18"/>
            <p:cNvSpPr>
              <a:spLocks noChangeArrowheads="1"/>
            </p:cNvSpPr>
            <p:nvPr/>
          </p:nvSpPr>
          <p:spPr bwMode="auto">
            <a:xfrm>
              <a:off x="7643435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3" name="Rectangle 19"/>
            <p:cNvSpPr>
              <a:spLocks noChangeArrowheads="1"/>
            </p:cNvSpPr>
            <p:nvPr/>
          </p:nvSpPr>
          <p:spPr bwMode="auto">
            <a:xfrm>
              <a:off x="6673352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4" name="Rectangle 20"/>
            <p:cNvSpPr>
              <a:spLocks noChangeArrowheads="1"/>
            </p:cNvSpPr>
            <p:nvPr/>
          </p:nvSpPr>
          <p:spPr bwMode="auto">
            <a:xfrm>
              <a:off x="5703268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5" name="Rectangle 21"/>
            <p:cNvSpPr>
              <a:spLocks noChangeArrowheads="1"/>
            </p:cNvSpPr>
            <p:nvPr/>
          </p:nvSpPr>
          <p:spPr bwMode="auto">
            <a:xfrm>
              <a:off x="7650016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6" name="Rectangle 22"/>
            <p:cNvSpPr>
              <a:spLocks noChangeArrowheads="1"/>
            </p:cNvSpPr>
            <p:nvPr/>
          </p:nvSpPr>
          <p:spPr bwMode="auto">
            <a:xfrm>
              <a:off x="6678617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7" name="Rectangle 23"/>
            <p:cNvSpPr>
              <a:spLocks noChangeArrowheads="1"/>
            </p:cNvSpPr>
            <p:nvPr/>
          </p:nvSpPr>
          <p:spPr bwMode="auto">
            <a:xfrm>
              <a:off x="5712482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grpSp>
          <p:nvGrpSpPr>
            <p:cNvPr id="208" name="Group 24"/>
            <p:cNvGrpSpPr>
              <a:grpSpLocks/>
            </p:cNvGrpSpPr>
            <p:nvPr/>
          </p:nvGrpSpPr>
          <p:grpSpPr bwMode="auto">
            <a:xfrm>
              <a:off x="5584805" y="3657600"/>
              <a:ext cx="189541" cy="1847672"/>
              <a:chOff x="720" y="960"/>
              <a:chExt cx="144" cy="1440"/>
            </a:xfrm>
          </p:grpSpPr>
          <p:sp>
            <p:nvSpPr>
              <p:cNvPr id="214" name="Line 25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5" name="Line 26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6" name="Line 27"/>
              <p:cNvSpPr>
                <a:spLocks noChangeShapeType="1"/>
              </p:cNvSpPr>
              <p:nvPr/>
            </p:nvSpPr>
            <p:spPr bwMode="auto">
              <a:xfrm>
                <a:off x="720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209" name="Group 28"/>
            <p:cNvGrpSpPr>
              <a:grpSpLocks/>
            </p:cNvGrpSpPr>
            <p:nvPr/>
          </p:nvGrpSpPr>
          <p:grpSpPr bwMode="auto">
            <a:xfrm>
              <a:off x="8238385" y="3657600"/>
              <a:ext cx="189541" cy="1847672"/>
              <a:chOff x="2544" y="960"/>
              <a:chExt cx="144" cy="1440"/>
            </a:xfrm>
          </p:grpSpPr>
          <p:sp>
            <p:nvSpPr>
              <p:cNvPr id="211" name="Line 29"/>
              <p:cNvSpPr>
                <a:spLocks noChangeShapeType="1"/>
              </p:cNvSpPr>
              <p:nvPr/>
            </p:nvSpPr>
            <p:spPr bwMode="auto">
              <a:xfrm>
                <a:off x="2688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2" name="Line 30"/>
              <p:cNvSpPr>
                <a:spLocks noChangeShapeType="1"/>
              </p:cNvSpPr>
              <p:nvPr/>
            </p:nvSpPr>
            <p:spPr bwMode="auto">
              <a:xfrm>
                <a:off x="2544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3" name="Line 31"/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10" name="Text Box 32"/>
            <p:cNvSpPr txBox="1">
              <a:spLocks noChangeArrowheads="1"/>
            </p:cNvSpPr>
            <p:nvPr/>
          </p:nvSpPr>
          <p:spPr bwMode="auto">
            <a:xfrm>
              <a:off x="4953000" y="4273491"/>
              <a:ext cx="8858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 u="sng">
                  <a:latin typeface="Arial Black" charset="0"/>
                </a:rPr>
                <a:t>D</a:t>
              </a:r>
              <a:r>
                <a:rPr lang="en-US" sz="1800"/>
                <a:t>=</a:t>
              </a:r>
            </a:p>
          </p:txBody>
        </p:sp>
      </p:grpSp>
      <p:graphicFrame>
        <p:nvGraphicFramePr>
          <p:cNvPr id="2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056064"/>
              </p:ext>
            </p:extLst>
          </p:nvPr>
        </p:nvGraphicFramePr>
        <p:xfrm>
          <a:off x="5399138" y="1447800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05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138" y="1447800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llipse 1"/>
          <p:cNvSpPr/>
          <p:nvPr/>
        </p:nvSpPr>
        <p:spPr>
          <a:xfrm>
            <a:off x="4962161" y="365671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254962" y="154986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 21"/>
          <p:cNvGrpSpPr>
            <a:grpSpLocks/>
          </p:cNvGrpSpPr>
          <p:nvPr/>
        </p:nvGrpSpPr>
        <p:grpSpPr bwMode="auto">
          <a:xfrm rot="-834749">
            <a:off x="5114467" y="5979790"/>
            <a:ext cx="3062281" cy="658585"/>
            <a:chOff x="2016" y="1200"/>
            <a:chExt cx="2160" cy="672"/>
          </a:xfrm>
          <a:noFill/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2016" y="1200"/>
              <a:ext cx="2160" cy="672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" charset="0"/>
              </a:endParaRPr>
            </a:p>
          </p:txBody>
        </p:sp>
        <p:sp>
          <p:nvSpPr>
            <p:cNvPr id="42" name="Oval 9"/>
            <p:cNvSpPr>
              <a:spLocks noChangeArrowheads="1"/>
            </p:cNvSpPr>
            <p:nvPr/>
          </p:nvSpPr>
          <p:spPr bwMode="auto">
            <a:xfrm rot="-5400000">
              <a:off x="2742" y="1368"/>
              <a:ext cx="672" cy="336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>
              <a:off x="2016" y="1536"/>
              <a:ext cx="216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Line 11"/>
            <p:cNvSpPr>
              <a:spLocks noChangeShapeType="1"/>
            </p:cNvSpPr>
            <p:nvPr/>
          </p:nvSpPr>
          <p:spPr bwMode="auto">
            <a:xfrm flipV="1">
              <a:off x="3072" y="1200"/>
              <a:ext cx="0" cy="672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12"/>
            <p:cNvSpPr>
              <a:spLocks noChangeShapeType="1"/>
            </p:cNvSpPr>
            <p:nvPr/>
          </p:nvSpPr>
          <p:spPr bwMode="auto">
            <a:xfrm flipH="1">
              <a:off x="2928" y="1392"/>
              <a:ext cx="288" cy="288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3506" y="1215"/>
              <a:ext cx="33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charset="0"/>
                  <a:sym typeface="Symbol" charset="0"/>
                </a:rPr>
                <a:t>1</a:t>
              </a:r>
            </a:p>
          </p:txBody>
        </p:sp>
        <p:sp>
          <p:nvSpPr>
            <p:cNvPr id="47" name="Text Box 19"/>
            <p:cNvSpPr txBox="1">
              <a:spLocks noChangeArrowheads="1"/>
            </p:cNvSpPr>
            <p:nvPr/>
          </p:nvSpPr>
          <p:spPr bwMode="auto">
            <a:xfrm>
              <a:off x="2640" y="1574"/>
              <a:ext cx="33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charset="0"/>
                  <a:sym typeface="Symbol" charset="0"/>
                </a:rPr>
                <a:t>2</a:t>
              </a: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88" y="1200"/>
              <a:ext cx="43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charset="0"/>
                  <a:sym typeface="Symbol" charset="0"/>
                </a:rPr>
                <a:t>3</a:t>
              </a:r>
            </a:p>
          </p:txBody>
        </p:sp>
      </p:grpSp>
      <p:cxnSp>
        <p:nvCxnSpPr>
          <p:cNvPr id="4" name="Connecteur droit avec flèche 3"/>
          <p:cNvCxnSpPr/>
          <p:nvPr/>
        </p:nvCxnSpPr>
        <p:spPr>
          <a:xfrm>
            <a:off x="6618857" y="2295837"/>
            <a:ext cx="0" cy="62687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6723568" y="5081324"/>
            <a:ext cx="0" cy="62687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83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603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295400" y="2209800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</a:t>
            </a:r>
            <a:r>
              <a:rPr lang="en-US" sz="2000" b="1" dirty="0" smtClean="0">
                <a:cs typeface="Arial" pitchFamily="34" charset="0"/>
              </a:rPr>
              <a:t>Negative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ROI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finish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2667000" y="2609910"/>
            <a:ext cx="533400" cy="17334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010400" y="3581400"/>
            <a:ext cx="9144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362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295400" y="2209800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Uncheck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ROI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Visibility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1905000" y="2609910"/>
            <a:ext cx="1295400" cy="18858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21"/>
          <p:cNvSpPr txBox="1">
            <a:spLocks noChangeArrowheads="1"/>
          </p:cNvSpPr>
          <p:nvPr/>
        </p:nvSpPr>
        <p:spPr bwMode="auto">
          <a:xfrm>
            <a:off x="3124200" y="3048000"/>
            <a:ext cx="57150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 </a:t>
            </a:r>
            <a:r>
              <a:rPr lang="en-US" sz="2000" dirty="0"/>
              <a:t>and then select </a:t>
            </a:r>
            <a:r>
              <a:rPr lang="en-US" sz="2000" b="1" dirty="0"/>
              <a:t>Diffusion</a:t>
            </a:r>
            <a:r>
              <a:rPr lang="en-US" sz="2000" dirty="0"/>
              <a:t> -&gt; </a:t>
            </a:r>
            <a:r>
              <a:rPr lang="en-US" sz="2000" b="1" dirty="0"/>
              <a:t>Tractography</a:t>
            </a:r>
            <a:r>
              <a:rPr lang="en-US" sz="2000" dirty="0"/>
              <a:t>-&gt;</a:t>
            </a:r>
            <a:r>
              <a:rPr lang="en-US" sz="2000" b="1" dirty="0"/>
              <a:t>Tractography Seeding</a:t>
            </a:r>
            <a:r>
              <a:rPr lang="en-US" sz="2000" dirty="0"/>
              <a:t>.</a:t>
            </a:r>
            <a:endParaRPr lang="en-US" sz="2000" b="1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4953000" y="3755886"/>
            <a:ext cx="1028700" cy="14257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1524000"/>
            <a:ext cx="48006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Position the mouse over the </a:t>
            </a:r>
            <a:r>
              <a:rPr lang="en-US" sz="2000" b="1" dirty="0" smtClean="0"/>
              <a:t>pin icon </a:t>
            </a:r>
            <a:r>
              <a:rPr lang="en-US" sz="2000" dirty="0" smtClean="0"/>
              <a:t>and click on the </a:t>
            </a:r>
            <a:r>
              <a:rPr lang="en-US" sz="2000" b="1" dirty="0" smtClean="0"/>
              <a:t>eye icon </a:t>
            </a:r>
            <a:r>
              <a:rPr lang="en-US" sz="2000" dirty="0" smtClean="0"/>
              <a:t>to display the axial slice in the 3D viewer</a:t>
            </a:r>
            <a:endParaRPr lang="en-US" sz="2000" b="1" dirty="0"/>
          </a:p>
        </p:txBody>
      </p:sp>
      <p:cxnSp>
        <p:nvCxnSpPr>
          <p:cNvPr id="14" name="Straight Arrow Connector 13"/>
          <p:cNvCxnSpPr>
            <a:stCxn id="57352" idx="2"/>
          </p:cNvCxnSpPr>
          <p:nvPr/>
        </p:nvCxnSpPr>
        <p:spPr>
          <a:xfrm>
            <a:off x="2552700" y="2539663"/>
            <a:ext cx="1409700" cy="21085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837614" y="5486400"/>
            <a:ext cx="24384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2000" dirty="0" smtClean="0"/>
              <a:t>Unlink </a:t>
            </a:r>
            <a:r>
              <a:rPr lang="en-US" sz="2000" dirty="0"/>
              <a:t>the </a:t>
            </a:r>
            <a:r>
              <a:rPr lang="en-US" sz="2000" b="1" dirty="0"/>
              <a:t>link </a:t>
            </a:r>
            <a:r>
              <a:rPr lang="en-US" sz="2000" b="1" dirty="0" smtClean="0"/>
              <a:t>icon</a:t>
            </a:r>
            <a:endParaRPr lang="en-US" sz="2000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V="1">
            <a:off x="2056814" y="4724400"/>
            <a:ext cx="1676986" cy="762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33800" y="1304955"/>
            <a:ext cx="4953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Select the module </a:t>
            </a:r>
            <a:r>
              <a:rPr lang="en-US" sz="2000" b="1" dirty="0" smtClean="0"/>
              <a:t>Markups</a:t>
            </a:r>
            <a:endParaRPr lang="en-US" sz="2000" b="1" dirty="0"/>
          </a:p>
        </p:txBody>
      </p:sp>
      <p:cxnSp>
        <p:nvCxnSpPr>
          <p:cNvPr id="12" name="Straight Arrow Connector 11"/>
          <p:cNvCxnSpPr>
            <a:stCxn id="57352" idx="1"/>
          </p:cNvCxnSpPr>
          <p:nvPr/>
        </p:nvCxnSpPr>
        <p:spPr>
          <a:xfrm flipH="1">
            <a:off x="2743200" y="1505010"/>
            <a:ext cx="990600" cy="10095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762000" y="3048000"/>
            <a:ext cx="3209925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/>
              <a:t>Click on the </a:t>
            </a:r>
            <a:r>
              <a:rPr lang="en-US" sz="2000" b="1" dirty="0"/>
              <a:t>arrow </a:t>
            </a:r>
            <a:r>
              <a:rPr lang="en-US" sz="2000" b="1" dirty="0" smtClean="0"/>
              <a:t>icon </a:t>
            </a:r>
            <a:r>
              <a:rPr lang="en-US" sz="2000" dirty="0" smtClean="0"/>
              <a:t>to </a:t>
            </a:r>
            <a:r>
              <a:rPr lang="en-US" sz="2000" dirty="0"/>
              <a:t>create a </a:t>
            </a:r>
            <a:r>
              <a:rPr lang="en-US" sz="2000" dirty="0" err="1" smtClean="0"/>
              <a:t>fiducial</a:t>
            </a:r>
            <a:endParaRPr lang="en-US" sz="2000" dirty="0"/>
          </a:p>
        </p:txBody>
      </p:sp>
      <p:cxnSp>
        <p:nvCxnSpPr>
          <p:cNvPr id="12" name="Straight Arrow Connector 11"/>
          <p:cNvCxnSpPr>
            <a:stCxn id="57352" idx="0"/>
          </p:cNvCxnSpPr>
          <p:nvPr/>
        </p:nvCxnSpPr>
        <p:spPr>
          <a:xfrm flipV="1">
            <a:off x="2366963" y="1676400"/>
            <a:ext cx="3119437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2590800"/>
            <a:ext cx="4800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Position the </a:t>
            </a:r>
            <a:r>
              <a:rPr lang="en-US" sz="2000" dirty="0" err="1" smtClean="0"/>
              <a:t>fiducial</a:t>
            </a:r>
            <a:r>
              <a:rPr lang="en-US" sz="2000" dirty="0" smtClean="0"/>
              <a:t> in the left </a:t>
            </a:r>
            <a:r>
              <a:rPr lang="en-US" sz="2000" dirty="0" err="1" smtClean="0"/>
              <a:t>cingulum</a:t>
            </a:r>
            <a:r>
              <a:rPr lang="en-US" sz="2000" dirty="0" smtClean="0"/>
              <a:t> of the coronal slice</a:t>
            </a:r>
            <a:endParaRPr lang="en-US" sz="20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53000" y="2944744"/>
            <a:ext cx="1219200" cy="1032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53000" y="3048000"/>
            <a:ext cx="304800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7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1905000"/>
            <a:ext cx="4800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Double click on the </a:t>
            </a:r>
            <a:r>
              <a:rPr lang="en-US" sz="2000" dirty="0" err="1" smtClean="0"/>
              <a:t>fiducial</a:t>
            </a:r>
            <a:r>
              <a:rPr lang="en-US" sz="2000" dirty="0" smtClean="0"/>
              <a:t> and change the name to </a:t>
            </a:r>
            <a:r>
              <a:rPr lang="en-US" sz="2000" b="1" dirty="0" err="1" smtClean="0"/>
              <a:t>LeftCingulum</a:t>
            </a:r>
            <a:endParaRPr lang="en-US" sz="2000" b="1" dirty="0"/>
          </a:p>
        </p:txBody>
      </p:sp>
      <p:cxnSp>
        <p:nvCxnSpPr>
          <p:cNvPr id="12" name="Straight Arrow Connector 11"/>
          <p:cNvCxnSpPr>
            <a:stCxn id="57352" idx="2"/>
          </p:cNvCxnSpPr>
          <p:nvPr/>
        </p:nvCxnSpPr>
        <p:spPr>
          <a:xfrm flipH="1">
            <a:off x="1295400" y="2612886"/>
            <a:ext cx="1257300" cy="11971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7352" idx="3"/>
          </p:cNvCxnSpPr>
          <p:nvPr/>
        </p:nvCxnSpPr>
        <p:spPr>
          <a:xfrm>
            <a:off x="4953000" y="2258943"/>
            <a:ext cx="1219200" cy="71285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91000" y="2590800"/>
            <a:ext cx="3810000" cy="2743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2590800" y="1828800"/>
            <a:ext cx="633476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 </a:t>
            </a:r>
            <a:r>
              <a:rPr lang="en-US" sz="2000" dirty="0"/>
              <a:t>and then select </a:t>
            </a:r>
            <a:r>
              <a:rPr lang="en-US" sz="2000" b="1" dirty="0"/>
              <a:t>Diffusion</a:t>
            </a:r>
            <a:r>
              <a:rPr lang="en-US" sz="2000" dirty="0"/>
              <a:t> -&gt; </a:t>
            </a:r>
            <a:r>
              <a:rPr lang="en-US" sz="2000" b="1" dirty="0"/>
              <a:t>Tractography</a:t>
            </a:r>
            <a:r>
              <a:rPr lang="en-US" sz="2000" dirty="0"/>
              <a:t>-&gt;</a:t>
            </a:r>
            <a:r>
              <a:rPr lang="en-US" sz="2000" b="1" dirty="0"/>
              <a:t>Tractography Seeding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2667000" y="4724400"/>
            <a:ext cx="6248400" cy="181588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Set </a:t>
            </a:r>
            <a:r>
              <a:rPr lang="en-US" sz="2000" dirty="0" smtClean="0"/>
              <a:t>the Input </a:t>
            </a:r>
            <a:r>
              <a:rPr lang="en-US" sz="2000" dirty="0"/>
              <a:t>DTI volume 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b="1" dirty="0"/>
              <a:t>’</a:t>
            </a:r>
            <a:endParaRPr lang="en-US" sz="2000" b="1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Set the </a:t>
            </a:r>
            <a:r>
              <a:rPr lang="en-US" sz="2000" dirty="0" smtClean="0"/>
              <a:t>Input </a:t>
            </a:r>
            <a:r>
              <a:rPr lang="en-US" sz="2000" b="1" dirty="0" err="1" smtClean="0"/>
              <a:t>Fiducials</a:t>
            </a:r>
            <a:r>
              <a:rPr lang="en-US" sz="2000" b="1" dirty="0" smtClean="0"/>
              <a:t>, Model or Label Map</a:t>
            </a:r>
            <a:r>
              <a:rPr lang="en-US" sz="2000" dirty="0" smtClean="0"/>
              <a:t> to</a:t>
            </a:r>
            <a:r>
              <a:rPr lang="en-US" sz="2000" b="1" dirty="0" smtClean="0"/>
              <a:t> </a:t>
            </a:r>
            <a:r>
              <a:rPr lang="en-US" altLang="en-US" sz="2000" dirty="0" smtClean="0"/>
              <a:t>‘</a:t>
            </a:r>
            <a:r>
              <a:rPr lang="en-US" altLang="en-US" sz="2000" b="1" dirty="0" smtClean="0"/>
              <a:t>F</a:t>
            </a:r>
            <a:r>
              <a:rPr lang="en-US" altLang="en-US" sz="2000" dirty="0" smtClean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Select the Output Fiber Bundle </a:t>
            </a:r>
            <a:r>
              <a:rPr lang="en-US" altLang="en-US" sz="2000" dirty="0"/>
              <a:t>‘</a:t>
            </a:r>
            <a:r>
              <a:rPr lang="en-US" sz="2000" dirty="0"/>
              <a:t>Create New Fiber </a:t>
            </a:r>
            <a:r>
              <a:rPr lang="en-US" sz="2000" dirty="0" smtClean="0"/>
              <a:t>Bundle as 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/>
              <a:t>‘</a:t>
            </a:r>
            <a:r>
              <a:rPr lang="en-US" sz="2000" b="1" dirty="0" err="1"/>
              <a:t>Cingulum</a:t>
            </a:r>
            <a:r>
              <a:rPr lang="en-US" alt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en-US" sz="2000" dirty="0" smtClean="0"/>
              <a:t>Click </a:t>
            </a:r>
            <a:r>
              <a:rPr lang="en-US" altLang="en-US" sz="2000" b="1" dirty="0" smtClean="0"/>
              <a:t>Update</a:t>
            </a:r>
            <a:endParaRPr lang="en-US" altLang="en-US" sz="2000" b="1" dirty="0"/>
          </a:p>
        </p:txBody>
      </p:sp>
      <p:sp>
        <p:nvSpPr>
          <p:cNvPr id="12" name="Rounded Rectangle 11"/>
          <p:cNvSpPr/>
          <p:nvPr/>
        </p:nvSpPr>
        <p:spPr>
          <a:xfrm flipV="1">
            <a:off x="0" y="2743200"/>
            <a:ext cx="3581400" cy="9906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 flipV="1">
            <a:off x="1143000" y="1295400"/>
            <a:ext cx="2133600" cy="533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447800" y="4419600"/>
            <a:ext cx="4572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72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 bwMode="auto">
          <a:xfrm>
            <a:off x="152400" y="2590800"/>
            <a:ext cx="3200400" cy="2985433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Part of the left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appears in the 3D viewer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Move</a:t>
            </a: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dirty="0" err="1" smtClean="0">
                <a:latin typeface="Arial" pitchFamily="34" charset="0"/>
                <a:cs typeface="Arial" pitchFamily="34" charset="0"/>
              </a:rPr>
              <a:t>fiducial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and</a:t>
            </a: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update</a:t>
            </a: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Left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fiducial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to explore the spatial relationship between the left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and the corpus callosum</a:t>
            </a:r>
          </a:p>
        </p:txBody>
      </p:sp>
    </p:spTree>
    <p:extLst>
      <p:ext uri="{BB962C8B-B14F-4D97-AF65-F5344CB8AC3E}">
        <p14:creationId xmlns:p14="http://schemas.microsoft.com/office/powerpoint/2010/main" val="224058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cer Tutorial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11443</TotalTime>
  <Words>2883</Words>
  <Application>Microsoft Macintosh PowerPoint</Application>
  <PresentationFormat>On-screen Show (4:3)</PresentationFormat>
  <Paragraphs>426</Paragraphs>
  <Slides>107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0" baseType="lpstr">
      <vt:lpstr>Slicer Tutorial Theme</vt:lpstr>
      <vt:lpstr>…quation</vt:lpstr>
      <vt:lpstr>Equation</vt:lpstr>
      <vt:lpstr>Diffusion MRI Analysis</vt:lpstr>
      <vt:lpstr>Brain Anatomy</vt:lpstr>
      <vt:lpstr>White Matter Exploration</vt:lpstr>
      <vt:lpstr>Diffusion Tensor Imaging (DTI)</vt:lpstr>
      <vt:lpstr>Diffusion Weighted Imaging (DWI)</vt:lpstr>
      <vt:lpstr>From DWI to DTI</vt:lpstr>
      <vt:lpstr>Diffusion Tensor Imaging</vt:lpstr>
      <vt:lpstr>Diffusion Tensor Imaging</vt:lpstr>
      <vt:lpstr>Diffusion Tensor Imaging</vt:lpstr>
      <vt:lpstr>Tractography </vt:lpstr>
      <vt:lpstr>Tutorial Outline</vt:lpstr>
      <vt:lpstr>Tutorial Dataset</vt:lpstr>
      <vt:lpstr>3D Slicer</vt:lpstr>
      <vt:lpstr>SlicerDMRI</vt:lpstr>
      <vt:lpstr>Install SlicerDMRI</vt:lpstr>
      <vt:lpstr>Install SlicerDMRI</vt:lpstr>
      <vt:lpstr>Install SlicerDMRI</vt:lpstr>
      <vt:lpstr>Install SlicerDMRI</vt:lpstr>
      <vt:lpstr>Install SlicerDMRI</vt:lpstr>
      <vt:lpstr>Install SlicerDMRI</vt:lpstr>
      <vt:lpstr>Install SlicerDMRI</vt:lpstr>
      <vt:lpstr>Learning Objectives</vt:lpstr>
      <vt:lpstr>MR Diffusion Analysis Pipeline</vt:lpstr>
      <vt:lpstr>Part 1:  From DWI images to Tensors</vt:lpstr>
      <vt:lpstr>Understanding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Creating a brain mask</vt:lpstr>
      <vt:lpstr>Creating a brain mask</vt:lpstr>
      <vt:lpstr>Creating a brain mask</vt:lpstr>
      <vt:lpstr>Creating a brain mask</vt:lpstr>
      <vt:lpstr>Estimating the tensor</vt:lpstr>
      <vt:lpstr>Estimating the tensor</vt:lpstr>
      <vt:lpstr>Estimating the tensor</vt:lpstr>
      <vt:lpstr>Exploring the DWI Dataset</vt:lpstr>
      <vt:lpstr>Diffusion Tensor Data</vt:lpstr>
      <vt:lpstr>Diffusion Tensor</vt:lpstr>
      <vt:lpstr>Diffusion Tensor Shape</vt:lpstr>
      <vt:lpstr>Exploring the DWI Dataset</vt:lpstr>
      <vt:lpstr>Corpus Callosum</vt:lpstr>
      <vt:lpstr>Corpus Callosum</vt:lpstr>
      <vt:lpstr>Characterizing the Size of the tensor: Trace</vt:lpstr>
      <vt:lpstr>Trace</vt:lpstr>
      <vt:lpstr>Trace</vt:lpstr>
      <vt:lpstr>Trace</vt:lpstr>
      <vt:lpstr>Trace</vt:lpstr>
      <vt:lpstr>Trace</vt:lpstr>
      <vt:lpstr>Trace</vt:lpstr>
      <vt:lpstr>Trace</vt:lpstr>
      <vt:lpstr>Scalar Maps: Fractional Anisotropy</vt:lpstr>
      <vt:lpstr>Fractional Anisotropy</vt:lpstr>
      <vt:lpstr>Fractional Anisotropy</vt:lpstr>
      <vt:lpstr>Fractional Anisotropy</vt:lpstr>
      <vt:lpstr>Fractional Anisotropy</vt:lpstr>
      <vt:lpstr>Fractional Anisotropy</vt:lpstr>
      <vt:lpstr>Part 2:  Visualizing the tensor data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Diffusion MRI tractography</vt:lpstr>
      <vt:lpstr>Diffusion MRI tractography</vt:lpstr>
      <vt:lpstr>Part 3:  From tensors to tracts</vt:lpstr>
      <vt:lpstr>DTI tractography</vt:lpstr>
      <vt:lpstr>Diffusion MRI tractography</vt:lpstr>
      <vt:lpstr>Diffusion MRI tractography</vt:lpstr>
      <vt:lpstr>Diffusion MRI tractography</vt:lpstr>
      <vt:lpstr>Diffusion MRI tractography</vt:lpstr>
      <vt:lpstr>Diffusion MRI tractography</vt:lpstr>
      <vt:lpstr>Diffusion MRI tractography</vt:lpstr>
      <vt:lpstr>Diffusion MRI tractography</vt:lpstr>
      <vt:lpstr>Step1: I/O</vt:lpstr>
      <vt:lpstr>Step 2: Seeding parameters</vt:lpstr>
      <vt:lpstr>Step 3: Generate Tracts</vt:lpstr>
      <vt:lpstr>Step 4: Undesirable track removal</vt:lpstr>
      <vt:lpstr>Step 4: Undesirable track removal</vt:lpstr>
      <vt:lpstr>Step 4: Undesirable track removal</vt:lpstr>
      <vt:lpstr>Step 4: Undesirable track removal</vt:lpstr>
      <vt:lpstr>Step 4: Undesirable track removal</vt:lpstr>
      <vt:lpstr>Step 4: Undesirable track removal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Tractography ‘on-the-fly’</vt:lpstr>
      <vt:lpstr>Tractography ‘on-the-fly’</vt:lpstr>
      <vt:lpstr>Tractography ‘on-the-fly’</vt:lpstr>
      <vt:lpstr>Tractography ‘on-the-fly’</vt:lpstr>
      <vt:lpstr>Tractography ‘on-the-fly’</vt:lpstr>
      <vt:lpstr>DTI Analysis</vt:lpstr>
      <vt:lpstr>Conclusion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sp</dc:creator>
  <cp:lastModifiedBy>Fan</cp:lastModifiedBy>
  <cp:revision>958</cp:revision>
  <dcterms:created xsi:type="dcterms:W3CDTF">2011-02-28T20:48:32Z</dcterms:created>
  <dcterms:modified xsi:type="dcterms:W3CDTF">2018-01-24T15:20:58Z</dcterms:modified>
</cp:coreProperties>
</file>